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7" r:id="rId1"/>
  </p:sldMasterIdLst>
  <p:notesMasterIdLst>
    <p:notesMasterId r:id="rId18"/>
  </p:notesMasterIdLst>
  <p:handoutMasterIdLst>
    <p:handoutMasterId r:id="rId19"/>
  </p:handoutMasterIdLst>
  <p:sldIdLst>
    <p:sldId id="647" r:id="rId2"/>
    <p:sldId id="646" r:id="rId3"/>
    <p:sldId id="648" r:id="rId4"/>
    <p:sldId id="658" r:id="rId5"/>
    <p:sldId id="657" r:id="rId6"/>
    <p:sldId id="1143" r:id="rId7"/>
    <p:sldId id="660" r:id="rId8"/>
    <p:sldId id="1144" r:id="rId9"/>
    <p:sldId id="655" r:id="rId10"/>
    <p:sldId id="661" r:id="rId11"/>
    <p:sldId id="662" r:id="rId12"/>
    <p:sldId id="663" r:id="rId13"/>
    <p:sldId id="654" r:id="rId14"/>
    <p:sldId id="665" r:id="rId15"/>
    <p:sldId id="666" r:id="rId16"/>
    <p:sldId id="667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9090AC"/>
    <a:srgbClr val="FF0000"/>
    <a:srgbClr val="33CC33"/>
    <a:srgbClr val="66FF33"/>
    <a:srgbClr val="99CCFF"/>
    <a:srgbClr val="66CCFF"/>
    <a:srgbClr val="33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85419" autoAdjust="0"/>
  </p:normalViewPr>
  <p:slideViewPr>
    <p:cSldViewPr snapToGrid="0">
      <p:cViewPr>
        <p:scale>
          <a:sx n="90" d="100"/>
          <a:sy n="9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3464"/>
    </p:cViewPr>
  </p:sorterViewPr>
  <p:notesViewPr>
    <p:cSldViewPr snapToGrid="0">
      <p:cViewPr varScale="1">
        <p:scale>
          <a:sx n="80" d="100"/>
          <a:sy n="80" d="100"/>
        </p:scale>
        <p:origin x="-21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3D60-F0CD-4149-BAE0-92BC2CD597DA}" type="doc">
      <dgm:prSet loTypeId="urn:microsoft.com/office/officeart/2005/8/layout/cycle1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AU"/>
        </a:p>
      </dgm:t>
    </dgm:pt>
    <dgm:pt modelId="{985950A4-7727-4960-9FE7-D92D9464909A}">
      <dgm:prSet/>
      <dgm:spPr/>
      <dgm:t>
        <a:bodyPr/>
        <a:lstStyle/>
        <a:p>
          <a:pPr rtl="0"/>
          <a:r>
            <a:rPr lang="en-AU" dirty="0" smtClean="0"/>
            <a:t>Model</a:t>
          </a:r>
          <a:endParaRPr lang="en-AU" dirty="0"/>
        </a:p>
      </dgm:t>
    </dgm:pt>
    <dgm:pt modelId="{9D1ADF45-883B-4E96-906D-900661BCB132}" type="parTrans" cxnId="{AD04B6CA-8146-4F21-BCD1-E14FD00C7B9A}">
      <dgm:prSet/>
      <dgm:spPr/>
      <dgm:t>
        <a:bodyPr/>
        <a:lstStyle/>
        <a:p>
          <a:endParaRPr lang="en-AU"/>
        </a:p>
      </dgm:t>
    </dgm:pt>
    <dgm:pt modelId="{C2833F9E-0B9C-4032-B116-36BED51AFF24}" type="sibTrans" cxnId="{AD04B6CA-8146-4F21-BCD1-E14FD00C7B9A}">
      <dgm:prSet/>
      <dgm:spPr/>
      <dgm:t>
        <a:bodyPr/>
        <a:lstStyle/>
        <a:p>
          <a:endParaRPr lang="en-AU" dirty="0"/>
        </a:p>
      </dgm:t>
    </dgm:pt>
    <dgm:pt modelId="{2CD5BE13-0AA6-44F8-AC47-439EF7F9C980}">
      <dgm:prSet/>
      <dgm:spPr/>
      <dgm:t>
        <a:bodyPr/>
        <a:lstStyle/>
        <a:p>
          <a:pPr rtl="0"/>
          <a:r>
            <a:rPr lang="en-AU" dirty="0" smtClean="0"/>
            <a:t>Integrate</a:t>
          </a:r>
          <a:endParaRPr lang="en-AU" dirty="0"/>
        </a:p>
      </dgm:t>
    </dgm:pt>
    <dgm:pt modelId="{8CE2270B-062C-4329-8464-03A2244B3A9C}" type="parTrans" cxnId="{6D8CDC4B-5200-414B-8D95-52B1CB5388FF}">
      <dgm:prSet/>
      <dgm:spPr/>
      <dgm:t>
        <a:bodyPr/>
        <a:lstStyle/>
        <a:p>
          <a:endParaRPr lang="en-AU"/>
        </a:p>
      </dgm:t>
    </dgm:pt>
    <dgm:pt modelId="{4FA14621-8BF6-4223-8F12-EB1D1D7BAF2D}" type="sibTrans" cxnId="{6D8CDC4B-5200-414B-8D95-52B1CB5388FF}">
      <dgm:prSet/>
      <dgm:spPr/>
      <dgm:t>
        <a:bodyPr/>
        <a:lstStyle/>
        <a:p>
          <a:endParaRPr lang="en-AU" dirty="0"/>
        </a:p>
      </dgm:t>
    </dgm:pt>
    <dgm:pt modelId="{C93AAC0E-8787-409E-B881-7A14D1019914}">
      <dgm:prSet/>
      <dgm:spPr/>
      <dgm:t>
        <a:bodyPr/>
        <a:lstStyle/>
        <a:p>
          <a:pPr rtl="0"/>
          <a:r>
            <a:rPr lang="en-AU" dirty="0" smtClean="0"/>
            <a:t>Automate</a:t>
          </a:r>
          <a:endParaRPr lang="en-AU" dirty="0"/>
        </a:p>
      </dgm:t>
    </dgm:pt>
    <dgm:pt modelId="{81321DB0-529F-402E-99A4-D1FC32D81FB1}" type="parTrans" cxnId="{A1235CD8-FA14-4460-89CA-4A7B4525BCAC}">
      <dgm:prSet/>
      <dgm:spPr/>
      <dgm:t>
        <a:bodyPr/>
        <a:lstStyle/>
        <a:p>
          <a:endParaRPr lang="en-AU"/>
        </a:p>
      </dgm:t>
    </dgm:pt>
    <dgm:pt modelId="{10E4A69C-97FA-4E73-84FF-55578003E00B}" type="sibTrans" cxnId="{A1235CD8-FA14-4460-89CA-4A7B4525BCAC}">
      <dgm:prSet/>
      <dgm:spPr/>
      <dgm:t>
        <a:bodyPr/>
        <a:lstStyle/>
        <a:p>
          <a:endParaRPr lang="en-AU" dirty="0"/>
        </a:p>
      </dgm:t>
    </dgm:pt>
    <dgm:pt modelId="{9C63F638-A830-477A-832F-8CF0EC12F056}">
      <dgm:prSet/>
      <dgm:spPr/>
      <dgm:t>
        <a:bodyPr/>
        <a:lstStyle/>
        <a:p>
          <a:pPr rtl="0"/>
          <a:r>
            <a:rPr lang="en-AU" dirty="0" smtClean="0"/>
            <a:t>Analyse</a:t>
          </a:r>
          <a:endParaRPr lang="en-AU" dirty="0"/>
        </a:p>
      </dgm:t>
    </dgm:pt>
    <dgm:pt modelId="{52F31BEA-189B-4403-9605-588C271256E4}" type="parTrans" cxnId="{089ED091-7FC5-4EE1-90F7-F0E281D4E8CC}">
      <dgm:prSet/>
      <dgm:spPr/>
      <dgm:t>
        <a:bodyPr/>
        <a:lstStyle/>
        <a:p>
          <a:endParaRPr lang="en-AU"/>
        </a:p>
      </dgm:t>
    </dgm:pt>
    <dgm:pt modelId="{0355EFDE-F392-4F71-BD71-133E9CC72F13}" type="sibTrans" cxnId="{089ED091-7FC5-4EE1-90F7-F0E281D4E8CC}">
      <dgm:prSet/>
      <dgm:spPr/>
      <dgm:t>
        <a:bodyPr/>
        <a:lstStyle/>
        <a:p>
          <a:endParaRPr lang="en-AU" dirty="0"/>
        </a:p>
      </dgm:t>
    </dgm:pt>
    <dgm:pt modelId="{3C729690-74AF-477C-8A11-639AAFC4E614}">
      <dgm:prSet/>
      <dgm:spPr/>
      <dgm:t>
        <a:bodyPr/>
        <a:lstStyle/>
        <a:p>
          <a:pPr rtl="0"/>
          <a:r>
            <a:rPr lang="en-AU" dirty="0" smtClean="0"/>
            <a:t>Optimize</a:t>
          </a:r>
          <a:endParaRPr lang="en-AU" dirty="0"/>
        </a:p>
      </dgm:t>
    </dgm:pt>
    <dgm:pt modelId="{9CF0ABA2-AB10-493C-A8AF-AA23853213E2}" type="parTrans" cxnId="{229DFF42-55AD-4330-AFE0-3196988DF2D7}">
      <dgm:prSet/>
      <dgm:spPr/>
      <dgm:t>
        <a:bodyPr/>
        <a:lstStyle/>
        <a:p>
          <a:endParaRPr lang="en-AU"/>
        </a:p>
      </dgm:t>
    </dgm:pt>
    <dgm:pt modelId="{64826AB8-7477-4117-B1D6-8C456A85B220}" type="sibTrans" cxnId="{229DFF42-55AD-4330-AFE0-3196988DF2D7}">
      <dgm:prSet/>
      <dgm:spPr/>
      <dgm:t>
        <a:bodyPr/>
        <a:lstStyle/>
        <a:p>
          <a:endParaRPr lang="en-AU" dirty="0"/>
        </a:p>
      </dgm:t>
    </dgm:pt>
    <dgm:pt modelId="{BE0E3608-0342-4905-8750-88C909D64160}" type="pres">
      <dgm:prSet presAssocID="{0E2C3D60-F0CD-4149-BAE0-92BC2CD597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84209-1FA0-4C9D-B2A9-3E77F472F9C5}" type="pres">
      <dgm:prSet presAssocID="{985950A4-7727-4960-9FE7-D92D9464909A}" presName="dummy" presStyleCnt="0"/>
      <dgm:spPr/>
    </dgm:pt>
    <dgm:pt modelId="{C19AFE43-8AD3-44EF-92AD-877F33A962BB}" type="pres">
      <dgm:prSet presAssocID="{985950A4-7727-4960-9FE7-D92D9464909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D2F2B-08FC-40C5-87D1-2DA47152C04F}" type="pres">
      <dgm:prSet presAssocID="{C2833F9E-0B9C-4032-B116-36BED51AFF24}" presName="sibTrans" presStyleLbl="node1" presStyleIdx="0" presStyleCnt="5"/>
      <dgm:spPr/>
      <dgm:t>
        <a:bodyPr/>
        <a:lstStyle/>
        <a:p>
          <a:endParaRPr lang="en-US"/>
        </a:p>
      </dgm:t>
    </dgm:pt>
    <dgm:pt modelId="{5EA05EFD-BF80-443E-9D4F-BC246713E809}" type="pres">
      <dgm:prSet presAssocID="{2CD5BE13-0AA6-44F8-AC47-439EF7F9C980}" presName="dummy" presStyleCnt="0"/>
      <dgm:spPr/>
    </dgm:pt>
    <dgm:pt modelId="{38961ED3-1FF9-4561-B038-5978ADB9CB68}" type="pres">
      <dgm:prSet presAssocID="{2CD5BE13-0AA6-44F8-AC47-439EF7F9C980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9307C-F56A-4BBE-9A1C-C0BB7EAB513E}" type="pres">
      <dgm:prSet presAssocID="{4FA14621-8BF6-4223-8F12-EB1D1D7BAF2D}" presName="sibTrans" presStyleLbl="node1" presStyleIdx="1" presStyleCnt="5"/>
      <dgm:spPr/>
      <dgm:t>
        <a:bodyPr/>
        <a:lstStyle/>
        <a:p>
          <a:endParaRPr lang="en-US"/>
        </a:p>
      </dgm:t>
    </dgm:pt>
    <dgm:pt modelId="{EE84EBA8-1557-4DC5-9D2E-58C4075857E5}" type="pres">
      <dgm:prSet presAssocID="{C93AAC0E-8787-409E-B881-7A14D1019914}" presName="dummy" presStyleCnt="0"/>
      <dgm:spPr/>
    </dgm:pt>
    <dgm:pt modelId="{96495235-6805-4768-99A0-385314D9F112}" type="pres">
      <dgm:prSet presAssocID="{C93AAC0E-8787-409E-B881-7A14D101991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87151-A926-45A1-B33F-6631A6A7930C}" type="pres">
      <dgm:prSet presAssocID="{10E4A69C-97FA-4E73-84FF-55578003E00B}" presName="sibTrans" presStyleLbl="node1" presStyleIdx="2" presStyleCnt="5"/>
      <dgm:spPr/>
      <dgm:t>
        <a:bodyPr/>
        <a:lstStyle/>
        <a:p>
          <a:endParaRPr lang="en-US"/>
        </a:p>
      </dgm:t>
    </dgm:pt>
    <dgm:pt modelId="{423D73EA-75E1-4E50-95DC-863B1E35EDCA}" type="pres">
      <dgm:prSet presAssocID="{9C63F638-A830-477A-832F-8CF0EC12F056}" presName="dummy" presStyleCnt="0"/>
      <dgm:spPr/>
    </dgm:pt>
    <dgm:pt modelId="{23E26F69-1D29-4EE8-B778-92645BB6DA93}" type="pres">
      <dgm:prSet presAssocID="{9C63F638-A830-477A-832F-8CF0EC12F05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830C8-6797-46F1-B770-4082F4344030}" type="pres">
      <dgm:prSet presAssocID="{0355EFDE-F392-4F71-BD71-133E9CC72F13}" presName="sibTrans" presStyleLbl="node1" presStyleIdx="3" presStyleCnt="5"/>
      <dgm:spPr/>
      <dgm:t>
        <a:bodyPr/>
        <a:lstStyle/>
        <a:p>
          <a:endParaRPr lang="en-US"/>
        </a:p>
      </dgm:t>
    </dgm:pt>
    <dgm:pt modelId="{0C7DE8F2-6012-44DE-8047-A90E5CA3B13B}" type="pres">
      <dgm:prSet presAssocID="{3C729690-74AF-477C-8A11-639AAFC4E614}" presName="dummy" presStyleCnt="0"/>
      <dgm:spPr/>
    </dgm:pt>
    <dgm:pt modelId="{284FCCE1-044B-405F-A2E0-6B4927EBE8E5}" type="pres">
      <dgm:prSet presAssocID="{3C729690-74AF-477C-8A11-639AAFC4E61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275E4-EBE4-4DDE-B115-887BE08DF816}" type="pres">
      <dgm:prSet presAssocID="{64826AB8-7477-4117-B1D6-8C456A85B22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29DFF42-55AD-4330-AFE0-3196988DF2D7}" srcId="{0E2C3D60-F0CD-4149-BAE0-92BC2CD597DA}" destId="{3C729690-74AF-477C-8A11-639AAFC4E614}" srcOrd="4" destOrd="0" parTransId="{9CF0ABA2-AB10-493C-A8AF-AA23853213E2}" sibTransId="{64826AB8-7477-4117-B1D6-8C456A85B220}"/>
    <dgm:cxn modelId="{426E221D-2E84-4E2C-B522-711E820594E0}" type="presOf" srcId="{4FA14621-8BF6-4223-8F12-EB1D1D7BAF2D}" destId="{D429307C-F56A-4BBE-9A1C-C0BB7EAB513E}" srcOrd="0" destOrd="0" presId="urn:microsoft.com/office/officeart/2005/8/layout/cycle1"/>
    <dgm:cxn modelId="{9A1179AD-D122-4F70-824B-66BE9E7D1DC9}" type="presOf" srcId="{10E4A69C-97FA-4E73-84FF-55578003E00B}" destId="{B1787151-A926-45A1-B33F-6631A6A7930C}" srcOrd="0" destOrd="0" presId="urn:microsoft.com/office/officeart/2005/8/layout/cycle1"/>
    <dgm:cxn modelId="{4EE3C2A4-44EB-478B-9FD0-A3478EAE1FA8}" type="presOf" srcId="{985950A4-7727-4960-9FE7-D92D9464909A}" destId="{C19AFE43-8AD3-44EF-92AD-877F33A962BB}" srcOrd="0" destOrd="0" presId="urn:microsoft.com/office/officeart/2005/8/layout/cycle1"/>
    <dgm:cxn modelId="{6D8CDC4B-5200-414B-8D95-52B1CB5388FF}" srcId="{0E2C3D60-F0CD-4149-BAE0-92BC2CD597DA}" destId="{2CD5BE13-0AA6-44F8-AC47-439EF7F9C980}" srcOrd="1" destOrd="0" parTransId="{8CE2270B-062C-4329-8464-03A2244B3A9C}" sibTransId="{4FA14621-8BF6-4223-8F12-EB1D1D7BAF2D}"/>
    <dgm:cxn modelId="{01E09EB1-6DA5-444B-8DE9-D0657FFBE8CC}" type="presOf" srcId="{64826AB8-7477-4117-B1D6-8C456A85B220}" destId="{BAD275E4-EBE4-4DDE-B115-887BE08DF816}" srcOrd="0" destOrd="0" presId="urn:microsoft.com/office/officeart/2005/8/layout/cycle1"/>
    <dgm:cxn modelId="{AD04B6CA-8146-4F21-BCD1-E14FD00C7B9A}" srcId="{0E2C3D60-F0CD-4149-BAE0-92BC2CD597DA}" destId="{985950A4-7727-4960-9FE7-D92D9464909A}" srcOrd="0" destOrd="0" parTransId="{9D1ADF45-883B-4E96-906D-900661BCB132}" sibTransId="{C2833F9E-0B9C-4032-B116-36BED51AFF24}"/>
    <dgm:cxn modelId="{0AE9FAE1-F511-4080-9329-C1BCCE0E5697}" type="presOf" srcId="{2CD5BE13-0AA6-44F8-AC47-439EF7F9C980}" destId="{38961ED3-1FF9-4561-B038-5978ADB9CB68}" srcOrd="0" destOrd="0" presId="urn:microsoft.com/office/officeart/2005/8/layout/cycle1"/>
    <dgm:cxn modelId="{9093DB69-8094-4F8F-B5ED-0A1524B2C5B7}" type="presOf" srcId="{0355EFDE-F392-4F71-BD71-133E9CC72F13}" destId="{775830C8-6797-46F1-B770-4082F4344030}" srcOrd="0" destOrd="0" presId="urn:microsoft.com/office/officeart/2005/8/layout/cycle1"/>
    <dgm:cxn modelId="{089ED091-7FC5-4EE1-90F7-F0E281D4E8CC}" srcId="{0E2C3D60-F0CD-4149-BAE0-92BC2CD597DA}" destId="{9C63F638-A830-477A-832F-8CF0EC12F056}" srcOrd="3" destOrd="0" parTransId="{52F31BEA-189B-4403-9605-588C271256E4}" sibTransId="{0355EFDE-F392-4F71-BD71-133E9CC72F13}"/>
    <dgm:cxn modelId="{AFC84EBF-2945-45D7-BCA8-7C4541F3C1D8}" type="presOf" srcId="{9C63F638-A830-477A-832F-8CF0EC12F056}" destId="{23E26F69-1D29-4EE8-B778-92645BB6DA93}" srcOrd="0" destOrd="0" presId="urn:microsoft.com/office/officeart/2005/8/layout/cycle1"/>
    <dgm:cxn modelId="{DE28289E-D22A-43C1-9480-0E90F4FE2EAD}" type="presOf" srcId="{0E2C3D60-F0CD-4149-BAE0-92BC2CD597DA}" destId="{BE0E3608-0342-4905-8750-88C909D64160}" srcOrd="0" destOrd="0" presId="urn:microsoft.com/office/officeart/2005/8/layout/cycle1"/>
    <dgm:cxn modelId="{747A33E5-0840-4DE4-834E-10D4A8DE08AA}" type="presOf" srcId="{C2833F9E-0B9C-4032-B116-36BED51AFF24}" destId="{539D2F2B-08FC-40C5-87D1-2DA47152C04F}" srcOrd="0" destOrd="0" presId="urn:microsoft.com/office/officeart/2005/8/layout/cycle1"/>
    <dgm:cxn modelId="{FE25AACF-DAA4-4C6F-B2F2-94992AD2B312}" type="presOf" srcId="{C93AAC0E-8787-409E-B881-7A14D1019914}" destId="{96495235-6805-4768-99A0-385314D9F112}" srcOrd="0" destOrd="0" presId="urn:microsoft.com/office/officeart/2005/8/layout/cycle1"/>
    <dgm:cxn modelId="{A1235CD8-FA14-4460-89CA-4A7B4525BCAC}" srcId="{0E2C3D60-F0CD-4149-BAE0-92BC2CD597DA}" destId="{C93AAC0E-8787-409E-B881-7A14D1019914}" srcOrd="2" destOrd="0" parTransId="{81321DB0-529F-402E-99A4-D1FC32D81FB1}" sibTransId="{10E4A69C-97FA-4E73-84FF-55578003E00B}"/>
    <dgm:cxn modelId="{741FD503-38A7-45D1-B936-22617874B856}" type="presOf" srcId="{3C729690-74AF-477C-8A11-639AAFC4E614}" destId="{284FCCE1-044B-405F-A2E0-6B4927EBE8E5}" srcOrd="0" destOrd="0" presId="urn:microsoft.com/office/officeart/2005/8/layout/cycle1"/>
    <dgm:cxn modelId="{362BD221-AE1D-4293-BE92-BA652D5EB2C8}" type="presParOf" srcId="{BE0E3608-0342-4905-8750-88C909D64160}" destId="{1C884209-1FA0-4C9D-B2A9-3E77F472F9C5}" srcOrd="0" destOrd="0" presId="urn:microsoft.com/office/officeart/2005/8/layout/cycle1"/>
    <dgm:cxn modelId="{B9F65762-3947-4A5B-9B0B-5A4A7AF9D35B}" type="presParOf" srcId="{BE0E3608-0342-4905-8750-88C909D64160}" destId="{C19AFE43-8AD3-44EF-92AD-877F33A962BB}" srcOrd="1" destOrd="0" presId="urn:microsoft.com/office/officeart/2005/8/layout/cycle1"/>
    <dgm:cxn modelId="{382E3E5F-1BF7-4FEB-A866-D6EEF87A35E6}" type="presParOf" srcId="{BE0E3608-0342-4905-8750-88C909D64160}" destId="{539D2F2B-08FC-40C5-87D1-2DA47152C04F}" srcOrd="2" destOrd="0" presId="urn:microsoft.com/office/officeart/2005/8/layout/cycle1"/>
    <dgm:cxn modelId="{BA39C063-2EFC-449C-A9AE-C91B66BEFFFF}" type="presParOf" srcId="{BE0E3608-0342-4905-8750-88C909D64160}" destId="{5EA05EFD-BF80-443E-9D4F-BC246713E809}" srcOrd="3" destOrd="0" presId="urn:microsoft.com/office/officeart/2005/8/layout/cycle1"/>
    <dgm:cxn modelId="{648BA9FE-2D8D-4FA1-B082-6B8966518642}" type="presParOf" srcId="{BE0E3608-0342-4905-8750-88C909D64160}" destId="{38961ED3-1FF9-4561-B038-5978ADB9CB68}" srcOrd="4" destOrd="0" presId="urn:microsoft.com/office/officeart/2005/8/layout/cycle1"/>
    <dgm:cxn modelId="{BBB3973B-CC98-4099-B1C8-53D0C20F1D82}" type="presParOf" srcId="{BE0E3608-0342-4905-8750-88C909D64160}" destId="{D429307C-F56A-4BBE-9A1C-C0BB7EAB513E}" srcOrd="5" destOrd="0" presId="urn:microsoft.com/office/officeart/2005/8/layout/cycle1"/>
    <dgm:cxn modelId="{BCA0E6F1-0C7D-47E1-8CB3-E4AB70C6D40E}" type="presParOf" srcId="{BE0E3608-0342-4905-8750-88C909D64160}" destId="{EE84EBA8-1557-4DC5-9D2E-58C4075857E5}" srcOrd="6" destOrd="0" presId="urn:microsoft.com/office/officeart/2005/8/layout/cycle1"/>
    <dgm:cxn modelId="{8FB65845-7237-45D5-A417-B981487685E0}" type="presParOf" srcId="{BE0E3608-0342-4905-8750-88C909D64160}" destId="{96495235-6805-4768-99A0-385314D9F112}" srcOrd="7" destOrd="0" presId="urn:microsoft.com/office/officeart/2005/8/layout/cycle1"/>
    <dgm:cxn modelId="{D28BD9C8-2676-483B-9110-278DF3620A36}" type="presParOf" srcId="{BE0E3608-0342-4905-8750-88C909D64160}" destId="{B1787151-A926-45A1-B33F-6631A6A7930C}" srcOrd="8" destOrd="0" presId="urn:microsoft.com/office/officeart/2005/8/layout/cycle1"/>
    <dgm:cxn modelId="{E3AB55B0-BD49-4FA2-993E-7B9F811373D9}" type="presParOf" srcId="{BE0E3608-0342-4905-8750-88C909D64160}" destId="{423D73EA-75E1-4E50-95DC-863B1E35EDCA}" srcOrd="9" destOrd="0" presId="urn:microsoft.com/office/officeart/2005/8/layout/cycle1"/>
    <dgm:cxn modelId="{E79B2010-4515-4842-93AB-4740853A330A}" type="presParOf" srcId="{BE0E3608-0342-4905-8750-88C909D64160}" destId="{23E26F69-1D29-4EE8-B778-92645BB6DA93}" srcOrd="10" destOrd="0" presId="urn:microsoft.com/office/officeart/2005/8/layout/cycle1"/>
    <dgm:cxn modelId="{3C33390E-8557-4664-8278-77386B00CA18}" type="presParOf" srcId="{BE0E3608-0342-4905-8750-88C909D64160}" destId="{775830C8-6797-46F1-B770-4082F4344030}" srcOrd="11" destOrd="0" presId="urn:microsoft.com/office/officeart/2005/8/layout/cycle1"/>
    <dgm:cxn modelId="{02321464-DDF5-4906-B951-F17886EDAA67}" type="presParOf" srcId="{BE0E3608-0342-4905-8750-88C909D64160}" destId="{0C7DE8F2-6012-44DE-8047-A90E5CA3B13B}" srcOrd="12" destOrd="0" presId="urn:microsoft.com/office/officeart/2005/8/layout/cycle1"/>
    <dgm:cxn modelId="{5AD92E8A-2C16-4765-81AE-849C944ABCB3}" type="presParOf" srcId="{BE0E3608-0342-4905-8750-88C909D64160}" destId="{284FCCE1-044B-405F-A2E0-6B4927EBE8E5}" srcOrd="13" destOrd="0" presId="urn:microsoft.com/office/officeart/2005/8/layout/cycle1"/>
    <dgm:cxn modelId="{56699ADD-6ABC-4C73-9BA1-BC33A9FC37FF}" type="presParOf" srcId="{BE0E3608-0342-4905-8750-88C909D64160}" destId="{BAD275E4-EBE4-4DDE-B115-887BE08DF81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AFE43-8AD3-44EF-92AD-877F33A962BB}">
      <dsp:nvSpPr>
        <dsp:cNvPr id="0" name=""/>
        <dsp:cNvSpPr/>
      </dsp:nvSpPr>
      <dsp:spPr>
        <a:xfrm>
          <a:off x="3865171" y="34435"/>
          <a:ext cx="1153441" cy="11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Model</a:t>
          </a:r>
          <a:endParaRPr lang="en-AU" sz="2100" kern="1200" dirty="0"/>
        </a:p>
      </dsp:txBody>
      <dsp:txXfrm>
        <a:off x="3865171" y="34435"/>
        <a:ext cx="1153441" cy="1153441"/>
      </dsp:txXfrm>
    </dsp:sp>
    <dsp:sp modelId="{539D2F2B-08FC-40C5-87D1-2DA47152C04F}">
      <dsp:nvSpPr>
        <dsp:cNvPr id="0" name=""/>
        <dsp:cNvSpPr/>
      </dsp:nvSpPr>
      <dsp:spPr>
        <a:xfrm>
          <a:off x="1149053" y="729"/>
          <a:ext cx="4328118" cy="4328118"/>
        </a:xfrm>
        <a:prstGeom prst="circularArrow">
          <a:avLst>
            <a:gd name="adj1" fmla="val 5197"/>
            <a:gd name="adj2" fmla="val 335664"/>
            <a:gd name="adj3" fmla="val 21294255"/>
            <a:gd name="adj4" fmla="val 19765351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961ED3-1FF9-4561-B038-5978ADB9CB68}">
      <dsp:nvSpPr>
        <dsp:cNvPr id="0" name=""/>
        <dsp:cNvSpPr/>
      </dsp:nvSpPr>
      <dsp:spPr>
        <a:xfrm>
          <a:off x="4562795" y="2181501"/>
          <a:ext cx="1153441" cy="11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Integrate</a:t>
          </a:r>
          <a:endParaRPr lang="en-AU" sz="2100" kern="1200" dirty="0"/>
        </a:p>
      </dsp:txBody>
      <dsp:txXfrm>
        <a:off x="4562795" y="2181501"/>
        <a:ext cx="1153441" cy="1153441"/>
      </dsp:txXfrm>
    </dsp:sp>
    <dsp:sp modelId="{D429307C-F56A-4BBE-9A1C-C0BB7EAB513E}">
      <dsp:nvSpPr>
        <dsp:cNvPr id="0" name=""/>
        <dsp:cNvSpPr/>
      </dsp:nvSpPr>
      <dsp:spPr>
        <a:xfrm>
          <a:off x="1149053" y="729"/>
          <a:ext cx="4328118" cy="4328118"/>
        </a:xfrm>
        <a:prstGeom prst="circularArrow">
          <a:avLst>
            <a:gd name="adj1" fmla="val 5197"/>
            <a:gd name="adj2" fmla="val 335664"/>
            <a:gd name="adj3" fmla="val 4015749"/>
            <a:gd name="adj4" fmla="val 2252468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495235-6805-4768-99A0-385314D9F112}">
      <dsp:nvSpPr>
        <dsp:cNvPr id="0" name=""/>
        <dsp:cNvSpPr/>
      </dsp:nvSpPr>
      <dsp:spPr>
        <a:xfrm>
          <a:off x="2736391" y="3508461"/>
          <a:ext cx="1153441" cy="11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Automate</a:t>
          </a:r>
          <a:endParaRPr lang="en-AU" sz="2100" kern="1200" dirty="0"/>
        </a:p>
      </dsp:txBody>
      <dsp:txXfrm>
        <a:off x="2736391" y="3508461"/>
        <a:ext cx="1153441" cy="1153441"/>
      </dsp:txXfrm>
    </dsp:sp>
    <dsp:sp modelId="{B1787151-A926-45A1-B33F-6631A6A7930C}">
      <dsp:nvSpPr>
        <dsp:cNvPr id="0" name=""/>
        <dsp:cNvSpPr/>
      </dsp:nvSpPr>
      <dsp:spPr>
        <a:xfrm>
          <a:off x="1149053" y="729"/>
          <a:ext cx="4328118" cy="4328118"/>
        </a:xfrm>
        <a:prstGeom prst="circularArrow">
          <a:avLst>
            <a:gd name="adj1" fmla="val 5197"/>
            <a:gd name="adj2" fmla="val 335664"/>
            <a:gd name="adj3" fmla="val 8211868"/>
            <a:gd name="adj4" fmla="val 6448587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E26F69-1D29-4EE8-B778-92645BB6DA93}">
      <dsp:nvSpPr>
        <dsp:cNvPr id="0" name=""/>
        <dsp:cNvSpPr/>
      </dsp:nvSpPr>
      <dsp:spPr>
        <a:xfrm>
          <a:off x="909987" y="2181501"/>
          <a:ext cx="1153441" cy="11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Analyse</a:t>
          </a:r>
          <a:endParaRPr lang="en-AU" sz="2100" kern="1200" dirty="0"/>
        </a:p>
      </dsp:txBody>
      <dsp:txXfrm>
        <a:off x="909987" y="2181501"/>
        <a:ext cx="1153441" cy="1153441"/>
      </dsp:txXfrm>
    </dsp:sp>
    <dsp:sp modelId="{775830C8-6797-46F1-B770-4082F4344030}">
      <dsp:nvSpPr>
        <dsp:cNvPr id="0" name=""/>
        <dsp:cNvSpPr/>
      </dsp:nvSpPr>
      <dsp:spPr>
        <a:xfrm>
          <a:off x="1149053" y="729"/>
          <a:ext cx="4328118" cy="4328118"/>
        </a:xfrm>
        <a:prstGeom prst="circularArrow">
          <a:avLst>
            <a:gd name="adj1" fmla="val 5197"/>
            <a:gd name="adj2" fmla="val 335664"/>
            <a:gd name="adj3" fmla="val 12298985"/>
            <a:gd name="adj4" fmla="val 10770080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4FCCE1-044B-405F-A2E0-6B4927EBE8E5}">
      <dsp:nvSpPr>
        <dsp:cNvPr id="0" name=""/>
        <dsp:cNvSpPr/>
      </dsp:nvSpPr>
      <dsp:spPr>
        <a:xfrm>
          <a:off x="1607611" y="34435"/>
          <a:ext cx="1153441" cy="11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Optimize</a:t>
          </a:r>
          <a:endParaRPr lang="en-AU" sz="2100" kern="1200" dirty="0"/>
        </a:p>
      </dsp:txBody>
      <dsp:txXfrm>
        <a:off x="1607611" y="34435"/>
        <a:ext cx="1153441" cy="1153441"/>
      </dsp:txXfrm>
    </dsp:sp>
    <dsp:sp modelId="{BAD275E4-EBE4-4DDE-B115-887BE08DF816}">
      <dsp:nvSpPr>
        <dsp:cNvPr id="0" name=""/>
        <dsp:cNvSpPr/>
      </dsp:nvSpPr>
      <dsp:spPr>
        <a:xfrm>
          <a:off x="1149053" y="729"/>
          <a:ext cx="4328118" cy="4328118"/>
        </a:xfrm>
        <a:prstGeom prst="circularArrow">
          <a:avLst>
            <a:gd name="adj1" fmla="val 5197"/>
            <a:gd name="adj2" fmla="val 335664"/>
            <a:gd name="adj3" fmla="val 16866734"/>
            <a:gd name="adj4" fmla="val 15197602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6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50388"/>
            <a:ext cx="29670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358775" rtl="0" eaLnBrk="0" fontAlgn="base" hangingPunct="0">
      <a:spcBef>
        <a:spcPct val="0"/>
      </a:spcBef>
      <a:spcAft>
        <a:spcPct val="0"/>
      </a:spcAft>
      <a:buFont typeface="Courier New" pitchFamily="49" charset="0"/>
      <a:buChar char="o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9138" indent="-358775" algn="l" defTabSz="358775" rtl="0" eaLnBrk="0" fontAlgn="base" hangingPunct="0">
      <a:spcBef>
        <a:spcPct val="0"/>
      </a:spcBef>
      <a:spcAft>
        <a:spcPct val="0"/>
      </a:spcAft>
      <a:buFont typeface="Wingdings" pitchFamily="2" charset="2"/>
      <a:buChar char="§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9500" indent="-358775" algn="l" defTabSz="358775" rtl="0" eaLnBrk="0" fontAlgn="base" hangingPunct="0">
      <a:spcBef>
        <a:spcPct val="0"/>
      </a:spcBef>
      <a:spcAft>
        <a:spcPct val="0"/>
      </a:spcAft>
      <a:buFont typeface="Calibri" pitchFamily="34" charset="0"/>
      <a:buChar char="–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9863"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Each Process Instance: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encapsulates the run time aspects of a Business Process;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instantiated from a Process Definition;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managed individually by the Business Process Management System; and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has state, for example: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initial;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running;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error;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suspended; or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completed.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relationship between a Process Instance and a Process Definition is very similar to the relationship between an object instance and a class in OO.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A Work Item: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represents an instance of an activity in the Process Definition which requires a participant to perform some work;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created from an Activity Node in the Process Definition; and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instantiated when the Process Instance reaches that node; at which time it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assigned to a Role (and only the users of that Role can access the Work Item).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In some cases the work of a Role participant may be performed by an “agent” (executable code) on their behalf.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Main terms used in BPM and derived from the material produced by the Workflow Management Coalition (WfMC). 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&lt;c&gt;The left side of the diagram &lt;c&gt; shows the elements concerned with the design and definition of business processes.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right side of the diagram &lt;c&gt; shows the elements concerned with the execution of business processes.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</p:spPr>
        <p:txBody>
          <a:bodyPr lIns="92190" tIns="46094" rIns="92190" bIns="46094"/>
          <a:lstStyle/>
          <a:p>
            <a:r>
              <a:rPr lang="en-US" dirty="0" smtClean="0">
                <a:latin typeface="Times New Roman"/>
              </a:rPr>
              <a:t>BPM is designed to keep pace with the changes in an organization. 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The BPM lifecycle supports organizations in their quest to evolve and improve their business processes.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Model -&gt; Integrate -&gt; Automate -&gt; Analyze -&gt; Optimize.</a:t>
            </a:r>
          </a:p>
          <a:p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  <a:ea typeface="MS UI Gothic" pitchFamily="34" charset="-128"/>
              </a:rPr>
              <a:t>The Fujitsu BPMS approach combines methodologies and software to help you: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Discover &amp; visualize your as-is processes as they really are! This jump-starts process improvement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Use this as the basis for further refinement and extending into a complete process-based application with the required rules, forms, KPIs and integration hooks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Automate the process – which involves getting the right people the right information at the right time; providing capabilities to collaborate to complete tasks; timers, reminders, and escalation paths are in place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Analyze process performance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Optimize processes by identifying bottlenecks (back to discover &amp; visualize)</a:t>
            </a:r>
          </a:p>
          <a:p>
            <a:pPr eaLnBrk="1" hangingPunct="1">
              <a:buFontTx/>
              <a:buAutoNum type="arabicParenR"/>
            </a:pPr>
            <a:r>
              <a:rPr lang="en-US" dirty="0" smtClean="0">
                <a:latin typeface="Times New Roman"/>
                <a:ea typeface="MS UI Gothic" pitchFamily="34" charset="-128"/>
              </a:rPr>
              <a:t>Govern – central to all of this is the concept of process governance; all processes and assets are stored for reuse; you also know who changed what when; especially important in a shared services environment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This diagram and terminology are from Interstage BPM marketing material.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External file system objects can be linked to a Process Instance.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link is stored as a pair of strings that contain a file system object name and a path.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Attachments can be available to all participants in the process.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attachment is usually processed at the client level by its associated application program, for example Word or Excel.</a:t>
            </a:r>
          </a:p>
          <a:p>
            <a:pPr eaLnBrk="1" hangingPunct="1"/>
            <a:endParaRPr lang="en-US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Generally Business Process Management Systems provide the ability to execute code as part of the running of a Process Instance.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In the case of Interstage BPM this is Java code or JavaScript.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code can manipulate process data and influence execution of a Process Instance.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It can be executed at various points in a Process Instance, including:</a:t>
            </a:r>
          </a:p>
          <a:p>
            <a:pPr marL="0" lvl="1" eaLnBrk="1" hangingPunct="1"/>
            <a:r>
              <a:rPr lang="en-US" dirty="0" smtClean="0">
                <a:solidFill>
                  <a:schemeClr val="tx2"/>
                </a:solidFill>
                <a:latin typeface="Times New Roman"/>
              </a:rPr>
              <a:t>process instance start time</a:t>
            </a:r>
            <a:br>
              <a:rPr lang="en-US" dirty="0" smtClean="0">
                <a:solidFill>
                  <a:schemeClr val="tx2"/>
                </a:solidFill>
                <a:latin typeface="Times New Roman"/>
              </a:rPr>
            </a:br>
            <a:r>
              <a:rPr lang="en-US" dirty="0" smtClean="0">
                <a:solidFill>
                  <a:schemeClr val="tx2"/>
                </a:solidFill>
                <a:latin typeface="Times New Roman"/>
              </a:rPr>
              <a:t>	</a:t>
            </a:r>
            <a:r>
              <a:rPr lang="en-US" dirty="0" smtClean="0">
                <a:latin typeface="Times New Roman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init</a:t>
            </a:r>
            <a:r>
              <a:rPr lang="en-US" dirty="0" smtClean="0">
                <a:latin typeface="Times New Roman"/>
              </a:rPr>
              <a:t> script/action, process instance owner script/action</a:t>
            </a:r>
          </a:p>
          <a:p>
            <a:pPr marL="0" lvl="1" eaLnBrk="1" hangingPunct="1"/>
            <a:r>
              <a:rPr lang="en-US" dirty="0" smtClean="0">
                <a:solidFill>
                  <a:schemeClr val="tx2"/>
                </a:solidFill>
                <a:latin typeface="Times New Roman"/>
              </a:rPr>
              <a:t>work item activation</a:t>
            </a:r>
            <a:r>
              <a:rPr lang="en-US" dirty="0" smtClean="0">
                <a:latin typeface="Times New Roman"/>
              </a:rPr>
              <a:t> time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	-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prologue</a:t>
            </a:r>
            <a:r>
              <a:rPr lang="en-US" dirty="0" smtClean="0">
                <a:latin typeface="Times New Roman"/>
              </a:rPr>
              <a:t> script/action, role script/action</a:t>
            </a:r>
          </a:p>
          <a:p>
            <a:pPr marL="0" lvl="1" eaLnBrk="1" hangingPunct="1"/>
            <a:r>
              <a:rPr lang="en-US" dirty="0" smtClean="0">
                <a:solidFill>
                  <a:schemeClr val="tx2"/>
                </a:solidFill>
                <a:latin typeface="Times New Roman"/>
              </a:rPr>
              <a:t>work item completion</a:t>
            </a:r>
            <a:r>
              <a:rPr lang="en-US" dirty="0" smtClean="0">
                <a:latin typeface="Times New Roman"/>
              </a:rPr>
              <a:t> time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	-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epilogue</a:t>
            </a:r>
            <a:r>
              <a:rPr lang="en-US" dirty="0" smtClean="0">
                <a:latin typeface="Times New Roman"/>
              </a:rPr>
              <a:t> script/action</a:t>
            </a:r>
          </a:p>
          <a:p>
            <a:pPr marL="0" lvl="1" eaLnBrk="1" hangingPunct="1"/>
            <a:r>
              <a:rPr lang="en-US" dirty="0" smtClean="0">
                <a:solidFill>
                  <a:schemeClr val="tx2"/>
                </a:solidFill>
                <a:latin typeface="Times New Roman"/>
              </a:rPr>
              <a:t>process instance end</a:t>
            </a:r>
            <a:r>
              <a:rPr lang="en-US" dirty="0" smtClean="0">
                <a:latin typeface="Times New Roman"/>
              </a:rPr>
              <a:t> time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	-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commit</a:t>
            </a:r>
            <a:r>
              <a:rPr lang="en-US" dirty="0" smtClean="0">
                <a:latin typeface="Times New Roman"/>
              </a:rPr>
              <a:t> script/action</a:t>
            </a:r>
          </a:p>
          <a:p>
            <a:pPr marL="0" lvl="1" eaLnBrk="1" hangingPunct="1"/>
            <a:r>
              <a:rPr lang="en-US" dirty="0" smtClean="0">
                <a:solidFill>
                  <a:schemeClr val="tx2"/>
                </a:solidFill>
                <a:latin typeface="Times New Roman"/>
              </a:rPr>
              <a:t>timer expiry</a:t>
            </a:r>
            <a:r>
              <a:rPr lang="en-US" dirty="0" smtClean="0">
                <a:latin typeface="Times New Roman"/>
              </a:rPr>
              <a:t> or a due date is reached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	–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timer </a:t>
            </a:r>
            <a:r>
              <a:rPr lang="en-US" dirty="0" smtClean="0">
                <a:latin typeface="Times New Roman"/>
              </a:rPr>
              <a:t>action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591" tIns="46796" rIns="93591" bIns="46796"/>
          <a:lstStyle/>
          <a:p>
            <a:pPr eaLnBrk="1" hangingPunct="1"/>
            <a:endParaRPr lang="en-GB" dirty="0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</p:spPr>
        <p:txBody>
          <a:bodyPr lIns="92190" tIns="46094" rIns="92190" bIns="46094"/>
          <a:lstStyle/>
          <a:p>
            <a:r>
              <a:rPr lang="en-US" dirty="0" smtClean="0">
                <a:latin typeface="Times New Roman"/>
              </a:rPr>
              <a:t>These are the topics discussed in this module.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Workflows have existed for many years in business and have been mostly manual.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Each Process Instance: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encapsulates the run time aspects of a Business Process;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instantiated from a Process Definition;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managed individually by the Business Process Management System; and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has state, for example: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initial;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running;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error;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suspended; or</a:t>
            </a:r>
          </a:p>
          <a:p>
            <a:pPr lvl="2" eaLnBrk="1" hangingPunct="1"/>
            <a:r>
              <a:rPr lang="en-US" dirty="0" smtClean="0">
                <a:latin typeface="Times New Roman"/>
              </a:rPr>
              <a:t>completed.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relationship between a Process Instance and a Process Definition is very similar to the relationship between an object instance and a class in OO.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As with Process Definitions, Process Instances also have a lifecycle.</a:t>
            </a:r>
          </a:p>
          <a:p>
            <a:pPr eaLnBrk="1" hangingPunct="1"/>
            <a:endParaRPr lang="en-US" dirty="0" smtClean="0">
              <a:latin typeface="Times New Roman"/>
            </a:endParaRPr>
          </a:p>
          <a:p>
            <a:pPr eaLnBrk="1" hangingPunct="1"/>
            <a:r>
              <a:rPr lang="en-US" dirty="0" smtClean="0">
                <a:latin typeface="Times New Roman"/>
              </a:rPr>
              <a:t>The Process Instance: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is created from a Business Process Definition;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its Work Items are generated and assigned to Roles;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work is performed; and</a:t>
            </a:r>
          </a:p>
          <a:p>
            <a:pPr lvl="1" eaLnBrk="1" hangingPunct="1"/>
            <a:r>
              <a:rPr lang="en-US" dirty="0" smtClean="0">
                <a:latin typeface="Times New Roman"/>
              </a:rPr>
              <a:t>the instance is completed.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The Definition comes from Keith Swenson Whitepaper “The Business Value of Workflow and BPM”.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1838"/>
            <a:ext cx="4992688" cy="3744912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81575" cy="4478338"/>
          </a:xfrm>
          <a:noFill/>
          <a:ln/>
        </p:spPr>
        <p:txBody>
          <a:bodyPr lIns="92830" tIns="46415" rIns="92830" bIns="46415"/>
          <a:lstStyle/>
          <a:p>
            <a:pPr eaLnBrk="1" hangingPunct="1"/>
            <a:r>
              <a:rPr lang="en-US" dirty="0" smtClean="0">
                <a:latin typeface="Times New Roman"/>
              </a:rPr>
              <a:t>The main Business Process Model Notation symbols used in a Business Process Diagram are:</a:t>
            </a:r>
          </a:p>
          <a:p>
            <a:pPr lvl="1"/>
            <a:r>
              <a:rPr lang="en-US" dirty="0" smtClean="0">
                <a:latin typeface="Times New Roman"/>
              </a:rPr>
              <a:t>Nodes &lt;c&gt;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- which represent tasks;</a:t>
            </a:r>
          </a:p>
          <a:p>
            <a:pPr lvl="1"/>
            <a:r>
              <a:rPr lang="en-US" dirty="0" smtClean="0">
                <a:latin typeface="Times New Roman"/>
              </a:rPr>
              <a:t>Arrows &lt;c&gt;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- which connect nodes and events and direct the flow;</a:t>
            </a:r>
          </a:p>
          <a:p>
            <a:pPr lvl="1"/>
            <a:r>
              <a:rPr lang="en-US" dirty="0" smtClean="0">
                <a:latin typeface="Times New Roman"/>
              </a:rPr>
              <a:t>Gateways &lt;c&gt;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- which represent the branching or merging of flows; and</a:t>
            </a:r>
          </a:p>
          <a:p>
            <a:pPr lvl="1"/>
            <a:r>
              <a:rPr lang="en-US" dirty="0" smtClean="0">
                <a:latin typeface="Times New Roman"/>
              </a:rPr>
              <a:t>Events &lt;c&gt;</a:t>
            </a:r>
            <a:br>
              <a:rPr lang="en-US" dirty="0" smtClean="0">
                <a:latin typeface="Times New Roman"/>
              </a:rPr>
            </a:br>
            <a:r>
              <a:rPr lang="en-US" dirty="0" smtClean="0">
                <a:latin typeface="Times New Roman"/>
              </a:rPr>
              <a:t>- which represent, for example, Start, Exit and Triggers.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/>
              </a:rPr>
              <a:t>Loan Application Business Process brain stormed on notebook paper.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0"/>
            <a:fld id="{14300897-D51A-43C9-818C-061DCB06C3A8}" type="slidenum">
              <a:rPr lang="en-US" sz="1100" smtClean="0">
                <a:latin typeface="Times New Roman"/>
              </a:rPr>
              <a:pPr defTabSz="912760"/>
              <a:t>8</a:t>
            </a:fld>
            <a:endParaRPr lang="en-US" sz="1100" dirty="0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/>
              </a:rPr>
              <a:t>The completed “Apply General Loan” Business Process Definition diagram. The next section will review the steps to deploy and execute the BPD on Interstage BPM.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760"/>
            <a:fld id="{7AFC6E91-58E0-4CE5-89CE-050AC884B847}" type="slidenum">
              <a:rPr lang="en-US" sz="1100" smtClean="0">
                <a:latin typeface="Times New Roman"/>
              </a:rPr>
              <a:pPr defTabSz="912760"/>
              <a:t>9</a:t>
            </a:fld>
            <a:endParaRPr lang="en-US" sz="1100" dirty="0" smtClean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C1DB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gray">
          <a:xfrm>
            <a:off x="4978400" y="974725"/>
            <a:ext cx="4165600" cy="3306763"/>
          </a:xfrm>
          <a:custGeom>
            <a:avLst/>
            <a:gdLst>
              <a:gd name="T0" fmla="*/ 4165600 w 1929"/>
              <a:gd name="T1" fmla="*/ 813706 h 1528"/>
              <a:gd name="T2" fmla="*/ 2945505 w 1929"/>
              <a:gd name="T3" fmla="*/ 0 h 1528"/>
              <a:gd name="T4" fmla="*/ 1900326 w 1929"/>
              <a:gd name="T5" fmla="*/ 534536 h 1528"/>
              <a:gd name="T6" fmla="*/ 1900326 w 1929"/>
              <a:gd name="T7" fmla="*/ 1333093 h 1528"/>
              <a:gd name="T8" fmla="*/ 2945505 w 1929"/>
              <a:gd name="T9" fmla="*/ 422002 h 1528"/>
              <a:gd name="T10" fmla="*/ 3856797 w 1929"/>
              <a:gd name="T11" fmla="*/ 1343914 h 1528"/>
              <a:gd name="T12" fmla="*/ 2945505 w 1929"/>
              <a:gd name="T13" fmla="*/ 2255005 h 1528"/>
              <a:gd name="T14" fmla="*/ 2353813 w 1929"/>
              <a:gd name="T15" fmla="*/ 2038593 h 1528"/>
              <a:gd name="T16" fmla="*/ 1734047 w 1929"/>
              <a:gd name="T17" fmla="*/ 1385032 h 1528"/>
              <a:gd name="T18" fmla="*/ 1079730 w 1929"/>
              <a:gd name="T19" fmla="*/ 1164292 h 1528"/>
              <a:gd name="T20" fmla="*/ 2159 w 1929"/>
              <a:gd name="T21" fmla="*/ 2237692 h 1528"/>
              <a:gd name="T22" fmla="*/ 1079730 w 1929"/>
              <a:gd name="T23" fmla="*/ 3306763 h 1528"/>
              <a:gd name="T24" fmla="*/ 1900326 w 1929"/>
              <a:gd name="T25" fmla="*/ 2932372 h 1528"/>
              <a:gd name="T26" fmla="*/ 1900326 w 1929"/>
              <a:gd name="T27" fmla="*/ 2341569 h 1528"/>
              <a:gd name="T28" fmla="*/ 1390693 w 1929"/>
              <a:gd name="T29" fmla="*/ 2841479 h 1528"/>
              <a:gd name="T30" fmla="*/ 1079730 w 1929"/>
              <a:gd name="T31" fmla="*/ 2906402 h 1528"/>
              <a:gd name="T32" fmla="*/ 403819 w 1929"/>
              <a:gd name="T33" fmla="*/ 2237692 h 1528"/>
              <a:gd name="T34" fmla="*/ 1079730 w 1929"/>
              <a:gd name="T35" fmla="*/ 1564653 h 1528"/>
              <a:gd name="T36" fmla="*/ 1554812 w 1929"/>
              <a:gd name="T37" fmla="*/ 1761587 h 1528"/>
              <a:gd name="T38" fmla="*/ 1975907 w 1929"/>
              <a:gd name="T39" fmla="*/ 2244184 h 1528"/>
              <a:gd name="T40" fmla="*/ 2945505 w 1929"/>
              <a:gd name="T41" fmla="*/ 2670514 h 1528"/>
              <a:gd name="T42" fmla="*/ 4165600 w 1929"/>
              <a:gd name="T43" fmla="*/ 1871957 h 1528"/>
              <a:gd name="T44" fmla="*/ 4165600 w 1929"/>
              <a:gd name="T45" fmla="*/ 813706 h 15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9"/>
              <a:gd name="T70" fmla="*/ 0 h 1528"/>
              <a:gd name="T71" fmla="*/ 1929 w 1929"/>
              <a:gd name="T72" fmla="*/ 1528 h 15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9" h="1528">
                <a:moveTo>
                  <a:pt x="1929" y="376"/>
                </a:moveTo>
                <a:cubicBezTo>
                  <a:pt x="1834" y="156"/>
                  <a:pt x="1616" y="0"/>
                  <a:pt x="1364" y="0"/>
                </a:cubicBezTo>
                <a:cubicBezTo>
                  <a:pt x="1167" y="0"/>
                  <a:pt x="993" y="103"/>
                  <a:pt x="880" y="247"/>
                </a:cubicBezTo>
                <a:cubicBezTo>
                  <a:pt x="880" y="616"/>
                  <a:pt x="880" y="616"/>
                  <a:pt x="880" y="616"/>
                </a:cubicBezTo>
                <a:cubicBezTo>
                  <a:pt x="966" y="382"/>
                  <a:pt x="1121" y="195"/>
                  <a:pt x="1364" y="195"/>
                </a:cubicBezTo>
                <a:cubicBezTo>
                  <a:pt x="1597" y="195"/>
                  <a:pt x="1787" y="388"/>
                  <a:pt x="1786" y="621"/>
                </a:cubicBezTo>
                <a:cubicBezTo>
                  <a:pt x="1785" y="854"/>
                  <a:pt x="1597" y="1043"/>
                  <a:pt x="1364" y="1042"/>
                </a:cubicBezTo>
                <a:cubicBezTo>
                  <a:pt x="1260" y="1042"/>
                  <a:pt x="1164" y="1004"/>
                  <a:pt x="1090" y="942"/>
                </a:cubicBezTo>
                <a:cubicBezTo>
                  <a:pt x="999" y="871"/>
                  <a:pt x="898" y="720"/>
                  <a:pt x="803" y="640"/>
                </a:cubicBezTo>
                <a:cubicBezTo>
                  <a:pt x="731" y="577"/>
                  <a:pt x="615" y="538"/>
                  <a:pt x="500" y="538"/>
                </a:cubicBezTo>
                <a:cubicBezTo>
                  <a:pt x="226" y="537"/>
                  <a:pt x="1" y="754"/>
                  <a:pt x="1" y="1034"/>
                </a:cubicBezTo>
                <a:cubicBezTo>
                  <a:pt x="0" y="1309"/>
                  <a:pt x="226" y="1527"/>
                  <a:pt x="500" y="1528"/>
                </a:cubicBezTo>
                <a:cubicBezTo>
                  <a:pt x="655" y="1528"/>
                  <a:pt x="789" y="1466"/>
                  <a:pt x="880" y="1355"/>
                </a:cubicBezTo>
                <a:cubicBezTo>
                  <a:pt x="880" y="1082"/>
                  <a:pt x="880" y="1082"/>
                  <a:pt x="880" y="1082"/>
                </a:cubicBezTo>
                <a:cubicBezTo>
                  <a:pt x="832" y="1168"/>
                  <a:pt x="733" y="1276"/>
                  <a:pt x="644" y="1313"/>
                </a:cubicBezTo>
                <a:cubicBezTo>
                  <a:pt x="600" y="1331"/>
                  <a:pt x="554" y="1343"/>
                  <a:pt x="500" y="1343"/>
                </a:cubicBezTo>
                <a:cubicBezTo>
                  <a:pt x="329" y="1343"/>
                  <a:pt x="187" y="1210"/>
                  <a:pt x="187" y="1034"/>
                </a:cubicBezTo>
                <a:cubicBezTo>
                  <a:pt x="187" y="872"/>
                  <a:pt x="318" y="722"/>
                  <a:pt x="500" y="723"/>
                </a:cubicBezTo>
                <a:cubicBezTo>
                  <a:pt x="586" y="723"/>
                  <a:pt x="663" y="758"/>
                  <a:pt x="720" y="814"/>
                </a:cubicBezTo>
                <a:cubicBezTo>
                  <a:pt x="779" y="871"/>
                  <a:pt x="871" y="990"/>
                  <a:pt x="915" y="1037"/>
                </a:cubicBezTo>
                <a:cubicBezTo>
                  <a:pt x="1026" y="1158"/>
                  <a:pt x="1187" y="1233"/>
                  <a:pt x="1364" y="1234"/>
                </a:cubicBezTo>
                <a:cubicBezTo>
                  <a:pt x="1617" y="1234"/>
                  <a:pt x="1834" y="1082"/>
                  <a:pt x="1929" y="865"/>
                </a:cubicBezTo>
                <a:lnTo>
                  <a:pt x="1929" y="376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gray">
          <a:xfrm>
            <a:off x="0" y="43037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>
            <a:off x="0" y="428466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rahamb\AppData\Local\Microsoft\Windows\Temporary Internet Files\Content.IE5\JU60Y73V\MPj04384980000[1].jp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5000"/>
          </a:blip>
          <a:srcRect r="3031" b="15143"/>
          <a:stretch>
            <a:fillRect/>
          </a:stretch>
        </p:blipFill>
        <p:spPr bwMode="auto">
          <a:xfrm>
            <a:off x="1" y="701748"/>
            <a:ext cx="9143999" cy="5909969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en-US" noProof="0" smtClean="0"/>
              <a:t>Click icon to add picture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08EC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" y="766763"/>
            <a:ext cx="90185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0563"/>
            <a:chOff x="0" y="1773"/>
            <a:chExt cx="5760" cy="435"/>
          </a:xfrm>
        </p:grpSpPr>
        <p:sp>
          <p:nvSpPr>
            <p:cNvPr id="8" name="Rectangle 14"/>
            <p:cNvSpPr>
              <a:spLocks noChangeAspect="1" noChangeArrowheads="1" noTextEdit="1"/>
            </p:cNvSpPr>
            <p:nvPr userDrawn="1"/>
          </p:nvSpPr>
          <p:spPr bwMode="gray">
            <a:xfrm>
              <a:off x="0" y="1773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latin typeface="+mn-lt"/>
                <a:ea typeface="+mn-ea"/>
              </a:endParaRPr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0" y="1773"/>
              <a:ext cx="575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0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3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5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8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1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3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38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65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92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19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46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7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0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2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5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8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87" descr="222_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146050"/>
            <a:ext cx="8842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0" y="7938"/>
            <a:ext cx="9144000" cy="36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0" y="0"/>
            <a:ext cx="9144000" cy="25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gray">
          <a:xfrm>
            <a:off x="0" y="688975"/>
            <a:ext cx="91440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>
            <a:off x="0" y="4127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" y="0"/>
            <a:ext cx="79708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0" y="6616700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0" algn="l"/>
                <a:tab pos="4572000" algn="ctr"/>
                <a:tab pos="9144000" algn="r"/>
              </a:tabLst>
            </a:pP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  Interstage BPM v11.2</a:t>
            </a: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 </a:t>
            </a:r>
            <a:fld id="{BF43565D-05EA-4068-BB4D-EC67E114E809}" type="slidenum">
              <a:rPr lang="en-AU" altLang="ja-JP" sz="1000" smtClean="0">
                <a:solidFill>
                  <a:schemeClr val="bg1"/>
                </a:solidFill>
                <a:latin typeface="+mn-lt"/>
              </a:rPr>
              <a:pPr>
                <a:tabLst>
                  <a:tab pos="0" algn="l"/>
                  <a:tab pos="4572000" algn="ctr"/>
                  <a:tab pos="9144000" algn="r"/>
                </a:tabLst>
              </a:pPr>
              <a:t>‹#›</a:t>
            </a:fld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US" altLang="ja-JP" sz="1000" dirty="0">
                <a:solidFill>
                  <a:schemeClr val="bg1"/>
                </a:solidFill>
                <a:latin typeface="+mn-lt"/>
              </a:rPr>
              <a:t>© 2010 FUJITSU 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LIMITED  </a:t>
            </a:r>
            <a:endParaRPr lang="en-GB" altLang="ja-JP" sz="9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ts val="288"/>
        </a:spcAft>
        <a:buClr>
          <a:srgbClr val="C00000"/>
        </a:buClr>
        <a:buFont typeface="Arial" charset="0"/>
        <a:buChar char="■"/>
        <a:defRPr lang="en-US" altLang="en-US" sz="2400" kern="1200" dirty="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682625" indent="-341313" algn="l" rtl="0" eaLnBrk="1" fontAlgn="base" hangingPunct="1">
        <a:lnSpc>
          <a:spcPct val="95000"/>
        </a:lnSpc>
        <a:spcBef>
          <a:spcPct val="20000"/>
        </a:spcBef>
        <a:spcAft>
          <a:spcPts val="238"/>
        </a:spcAft>
        <a:buClr>
          <a:srgbClr val="737373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989013" indent="-341313" algn="l" rtl="0" eaLnBrk="1" fontAlgn="base" hangingPunct="1">
        <a:lnSpc>
          <a:spcPct val="95000"/>
        </a:lnSpc>
        <a:spcBef>
          <a:spcPct val="20000"/>
        </a:spcBef>
        <a:spcAft>
          <a:spcPts val="213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331913" indent="-341313" algn="l" rtl="0" eaLnBrk="1" fontAlgn="base" hangingPunct="1">
        <a:lnSpc>
          <a:spcPct val="95000"/>
        </a:lnSpc>
        <a:spcBef>
          <a:spcPct val="20000"/>
        </a:spcBef>
        <a:spcAft>
          <a:spcPts val="188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167322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n-US" dirty="0" smtClean="0">
                <a:cs typeface="Arial" charset="0"/>
              </a:rPr>
              <a:t>Business Process Management Concepts</a:t>
            </a:r>
          </a:p>
        </p:txBody>
      </p:sp>
      <p:sp>
        <p:nvSpPr>
          <p:cNvPr id="7171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dirty="0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Instance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766763"/>
            <a:ext cx="6507163" cy="5781675"/>
          </a:xfrm>
        </p:spPr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Encapsulates the run time aspects of a business process</a:t>
            </a:r>
            <a:br>
              <a:rPr dirty="0" smtClean="0">
                <a:cs typeface="Arial" charset="0"/>
              </a:rPr>
            </a:br>
            <a:endParaRPr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Instantiated from a Process Definition</a:t>
            </a:r>
            <a:br>
              <a:rPr dirty="0" smtClean="0">
                <a:cs typeface="Arial" charset="0"/>
              </a:rPr>
            </a:br>
            <a:endParaRPr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Each instance is managed separately by the BPMS</a:t>
            </a:r>
            <a:br>
              <a:rPr dirty="0" smtClean="0">
                <a:cs typeface="Arial" charset="0"/>
              </a:rPr>
            </a:br>
            <a:endParaRPr dirty="0" smtClean="0">
              <a:cs typeface="Arial" charset="0"/>
            </a:endParaRPr>
          </a:p>
        </p:txBody>
      </p:sp>
      <p:sp>
        <p:nvSpPr>
          <p:cNvPr id="124" name="Oval 11"/>
          <p:cNvSpPr>
            <a:spLocks noChangeArrowheads="1"/>
          </p:cNvSpPr>
          <p:nvPr/>
        </p:nvSpPr>
        <p:spPr bwMode="auto">
          <a:xfrm>
            <a:off x="7270750" y="1177925"/>
            <a:ext cx="533400" cy="508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7" rIns="92075" bIns="46037" anchor="ctr"/>
          <a:lstStyle/>
          <a:p>
            <a:r>
              <a:rPr lang="en-US" sz="1400" b="0" dirty="0" smtClean="0">
                <a:latin typeface="+mn-lt"/>
              </a:rPr>
              <a:t>Start</a:t>
            </a:r>
            <a:endParaRPr lang="en-US" sz="1400" b="0" dirty="0">
              <a:latin typeface="+mn-lt"/>
            </a:endParaRPr>
          </a:p>
        </p:txBody>
      </p:sp>
      <p:sp>
        <p:nvSpPr>
          <p:cNvPr id="125" name="Rectangle 12"/>
          <p:cNvSpPr>
            <a:spLocks noChangeArrowheads="1"/>
          </p:cNvSpPr>
          <p:nvPr/>
        </p:nvSpPr>
        <p:spPr bwMode="auto">
          <a:xfrm>
            <a:off x="7042150" y="2101850"/>
            <a:ext cx="974725" cy="495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r>
              <a:rPr lang="en-US" sz="1400" b="0" dirty="0" smtClean="0">
                <a:latin typeface="+mn-lt"/>
              </a:rPr>
              <a:t>Employee</a:t>
            </a:r>
            <a:endParaRPr lang="en-US" sz="1400" b="0" dirty="0">
              <a:latin typeface="+mn-lt"/>
            </a:endParaRPr>
          </a:p>
        </p:txBody>
      </p:sp>
      <p:sp>
        <p:nvSpPr>
          <p:cNvPr id="126" name="Oval 13"/>
          <p:cNvSpPr>
            <a:spLocks noChangeArrowheads="1"/>
          </p:cNvSpPr>
          <p:nvPr/>
        </p:nvSpPr>
        <p:spPr bwMode="auto">
          <a:xfrm>
            <a:off x="7270750" y="3956050"/>
            <a:ext cx="546100" cy="5207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7" rIns="92075" bIns="46037" anchor="ctr"/>
          <a:lstStyle/>
          <a:p>
            <a:r>
              <a:rPr lang="en-US" sz="1400" b="0" dirty="0" smtClean="0">
                <a:latin typeface="+mn-lt"/>
              </a:rPr>
              <a:t>Exit</a:t>
            </a:r>
            <a:endParaRPr lang="en-US" sz="1400" b="0" dirty="0">
              <a:latin typeface="+mn-lt"/>
            </a:endParaRPr>
          </a:p>
        </p:txBody>
      </p:sp>
      <p:sp>
        <p:nvSpPr>
          <p:cNvPr id="24583" name="Line 14"/>
          <p:cNvSpPr>
            <a:spLocks noChangeShapeType="1"/>
          </p:cNvSpPr>
          <p:nvPr/>
        </p:nvSpPr>
        <p:spPr bwMode="auto">
          <a:xfrm>
            <a:off x="7534275" y="169545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24584" name="Line 15"/>
          <p:cNvSpPr>
            <a:spLocks noChangeShapeType="1"/>
          </p:cNvSpPr>
          <p:nvPr/>
        </p:nvSpPr>
        <p:spPr bwMode="auto">
          <a:xfrm>
            <a:off x="7543800" y="25971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24585" name="Line 20"/>
          <p:cNvSpPr>
            <a:spLocks noChangeShapeType="1"/>
          </p:cNvSpPr>
          <p:nvPr/>
        </p:nvSpPr>
        <p:spPr bwMode="auto">
          <a:xfrm>
            <a:off x="7543800" y="3530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133" name="Rectangle 21"/>
          <p:cNvSpPr>
            <a:spLocks noChangeArrowheads="1"/>
          </p:cNvSpPr>
          <p:nvPr/>
        </p:nvSpPr>
        <p:spPr bwMode="auto">
          <a:xfrm>
            <a:off x="7058025" y="3016250"/>
            <a:ext cx="952500" cy="5143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r>
              <a:rPr lang="en-US" sz="1400" b="0" dirty="0" smtClean="0">
                <a:latin typeface="+mn-lt"/>
              </a:rPr>
              <a:t>Manager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8D6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8D6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8D6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8D6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Work Items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Represent manual/human activities in the Process Definition.</a:t>
            </a:r>
          </a:p>
          <a:p>
            <a:pPr eaLnBrk="1" hangingPunct="1"/>
            <a:r>
              <a:rPr dirty="0" smtClean="0">
                <a:cs typeface="Arial" charset="0"/>
              </a:rPr>
              <a:t>Work Items are created from Activity Nodes.</a:t>
            </a:r>
          </a:p>
          <a:p>
            <a:pPr eaLnBrk="1" hangingPunct="1"/>
            <a:r>
              <a:rPr dirty="0" smtClean="0">
                <a:cs typeface="Arial" charset="0"/>
              </a:rPr>
              <a:t>Work Items are generated for an activity/node when Process Instance advances to that Node.</a:t>
            </a:r>
          </a:p>
          <a:p>
            <a:pPr eaLnBrk="1" hangingPunct="1"/>
            <a:r>
              <a:rPr dirty="0" smtClean="0">
                <a:cs typeface="Arial" charset="0"/>
              </a:rPr>
              <a:t>Work Items are assigned to a Role and only the members of that role can see them.</a:t>
            </a:r>
          </a:p>
          <a:p>
            <a:pPr eaLnBrk="1" hangingPunct="1"/>
            <a:endParaRPr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Workflow Terminology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954088"/>
            <a:ext cx="6757988" cy="495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19213" y="6016625"/>
            <a:ext cx="6208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>
                <a:latin typeface="+mn-lt"/>
              </a:rPr>
              <a:t>(Diagram courtesy of the Workflow Management Coalition Terminology and Glossary - WFMC-TC-1011)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368800" y="1482725"/>
            <a:ext cx="0" cy="455295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AU" dirty="0">
              <a:latin typeface="+mn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10800000">
            <a:off x="393972" y="1847683"/>
            <a:ext cx="863057" cy="24244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92075" tIns="46038" rIns="92075" bIns="4603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Definition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801518" y="1781144"/>
            <a:ext cx="863057" cy="23765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 lIns="92075" tIns="46038" rIns="92075" bIns="46038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BPM Lifecycle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</p:nvPr>
        </p:nvGraphicFramePr>
        <p:xfrm>
          <a:off x="1037230" y="1096963"/>
          <a:ext cx="6626225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Attachments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cs typeface="Arial" charset="0"/>
              </a:rPr>
              <a:t>Users can attach any document to a Process Instance.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Documents are stored by reference, using name and file-path.	</a:t>
            </a:r>
          </a:p>
          <a:p>
            <a:pPr lvl="1"/>
            <a:r>
              <a:rPr lang="en-US" altLang="en-US" dirty="0" smtClean="0">
                <a:cs typeface="Arial" charset="0"/>
              </a:rPr>
              <a:t>for example:</a:t>
            </a:r>
          </a:p>
          <a:p>
            <a:pPr lvl="2"/>
            <a:r>
              <a:rPr lang="en-US" altLang="en-US" sz="1600" dirty="0" smtClean="0">
                <a:cs typeface="Arial" charset="0"/>
              </a:rPr>
              <a:t>Name : Loan Application Form</a:t>
            </a:r>
          </a:p>
          <a:p>
            <a:pPr lvl="2"/>
            <a:r>
              <a:rPr lang="en-US" altLang="en-US" sz="1600" dirty="0" smtClean="0">
                <a:cs typeface="Arial" charset="0"/>
              </a:rPr>
              <a:t>Path: “C:\&lt;Interstage BPM Dir&gt;\&lt;tenant&gt;\&lt;application&gt;\LoanApp_Cust1234.pdf”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Once attached, it is available to each participant in the process.</a:t>
            </a:r>
          </a:p>
          <a:p>
            <a:pPr eaLnBrk="1" hangingPunct="1"/>
            <a:r>
              <a:rPr lang="en-US" altLang="en-US" dirty="0" smtClean="0">
                <a:cs typeface="Arial" charset="0"/>
              </a:rPr>
              <a:t>Each type of attachment can be associated with application responsible for its processing (opening).</a:t>
            </a:r>
          </a:p>
          <a:p>
            <a:pPr eaLnBrk="1" hangingPunct="1"/>
            <a:endParaRPr lang="en-US" alt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JavaScript/Java Actions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Allows process data (usually user defined attributes) to be manipulated by Java code.</a:t>
            </a:r>
          </a:p>
          <a:p>
            <a:pPr eaLnBrk="1" hangingPunct="1"/>
            <a:r>
              <a:rPr dirty="0" smtClean="0">
                <a:cs typeface="Arial" charset="0"/>
              </a:rPr>
              <a:t>This code can be executed at certain locations in a process:</a:t>
            </a:r>
          </a:p>
          <a:p>
            <a:pPr lvl="1" eaLnBrk="1" hangingPunct="1">
              <a:buClrTx/>
            </a:pPr>
            <a:r>
              <a:rPr lang="en-US" dirty="0" smtClean="0">
                <a:cs typeface="Arial" charset="0"/>
              </a:rPr>
              <a:t>process instance start time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- init script/action, process instance owner script/action</a:t>
            </a:r>
          </a:p>
          <a:p>
            <a:pPr lvl="1" eaLnBrk="1" hangingPunct="1">
              <a:buClrTx/>
            </a:pPr>
            <a:r>
              <a:rPr lang="en-US" dirty="0" smtClean="0">
                <a:cs typeface="Arial" charset="0"/>
              </a:rPr>
              <a:t>work item assign to role time</a:t>
            </a:r>
          </a:p>
          <a:p>
            <a:pPr lvl="2" eaLnBrk="1" hangingPunct="1">
              <a:buNone/>
            </a:pPr>
            <a:r>
              <a:rPr lang="en-US" dirty="0" smtClean="0">
                <a:cs typeface="Arial" charset="0"/>
              </a:rPr>
              <a:t>- role script/action, role script/action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work item activation time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- prologue script/action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work item completion time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- epilogue script/action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process instance end time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- commit script/action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timer expiry or a due date is reached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– timer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/>
          <a:lstStyle/>
          <a:p>
            <a:pPr algn="l"/>
            <a:endParaRPr lang="en-AU" b="0" dirty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dirty="0" smtClean="0"/>
              <a:t>Introduction to Workflow</a:t>
            </a:r>
          </a:p>
          <a:p>
            <a:pPr lvl="0"/>
            <a:r>
              <a:rPr lang="en-US" altLang="en-US" dirty="0" smtClean="0"/>
              <a:t>Process Definition</a:t>
            </a:r>
          </a:p>
          <a:p>
            <a:pPr lvl="0"/>
            <a:r>
              <a:rPr lang="en-US" altLang="en-US" dirty="0" smtClean="0"/>
              <a:t>Process Instance</a:t>
            </a:r>
          </a:p>
          <a:p>
            <a:pPr lvl="0"/>
            <a:r>
              <a:rPr lang="en-US" altLang="en-US" dirty="0" smtClean="0"/>
              <a:t>Work Items</a:t>
            </a:r>
          </a:p>
          <a:p>
            <a:pPr lvl="0"/>
            <a:r>
              <a:rPr lang="en-US" altLang="en-US" dirty="0" smtClean="0"/>
              <a:t>Attachments and Actions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Workflow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A Sequence of Steps required to complete a specific Business Process, for example: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Processing an insurance claim.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  <a:p>
            <a:pPr eaLnBrk="1" hangingPunct="1"/>
            <a:r>
              <a:rPr dirty="0" smtClean="0">
                <a:cs typeface="Arial" charset="0"/>
              </a:rPr>
              <a:t>Typical Implementation: combination of manual and automated activities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 clerk fills out a claim form and routes the form to the Claims department</a:t>
            </a:r>
          </a:p>
          <a:p>
            <a:pPr lvl="1"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Workflow Elements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766763"/>
            <a:ext cx="6507163" cy="5781675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Process Definition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Activities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Arrows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Data Attributes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Process Instance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Work Items or Tasks</a:t>
            </a:r>
          </a:p>
          <a:p>
            <a:pPr eaLnBrk="1" hangingPunct="1"/>
            <a:endParaRPr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Executio</a:t>
            </a:r>
            <a:r>
              <a:rPr lang="en-US" dirty="0" smtClean="0"/>
              <a:t>n </a:t>
            </a:r>
            <a:r>
              <a:rPr lang="en-US" dirty="0" smtClean="0">
                <a:latin typeface="+mn-lt"/>
              </a:rPr>
              <a:t>Lifecycle</a:t>
            </a: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506896" y="1098345"/>
            <a:ext cx="2208784" cy="5953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Model  Process Definition</a:t>
            </a:r>
            <a:endParaRPr lang="en-US" sz="1400" dirty="0"/>
          </a:p>
        </p:txBody>
      </p:sp>
      <p:sp>
        <p:nvSpPr>
          <p:cNvPr id="72709" name="AutoShape 4"/>
          <p:cNvSpPr>
            <a:spLocks noChangeArrowheads="1"/>
          </p:cNvSpPr>
          <p:nvPr/>
        </p:nvSpPr>
        <p:spPr bwMode="auto">
          <a:xfrm>
            <a:off x="3285523" y="2101833"/>
            <a:ext cx="2590800" cy="671186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Instantiate process definition/Create Process instance</a:t>
            </a:r>
          </a:p>
        </p:txBody>
      </p:sp>
      <p:sp>
        <p:nvSpPr>
          <p:cNvPr id="72710" name="AutoShape 5"/>
          <p:cNvSpPr>
            <a:spLocks noChangeArrowheads="1"/>
          </p:cNvSpPr>
          <p:nvPr/>
        </p:nvSpPr>
        <p:spPr bwMode="auto">
          <a:xfrm>
            <a:off x="3285524" y="3115711"/>
            <a:ext cx="2590800" cy="5207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Server enacts the </a:t>
            </a:r>
            <a:br>
              <a:rPr lang="en-US" sz="1400" dirty="0" smtClean="0"/>
            </a:br>
            <a:r>
              <a:rPr lang="en-US" sz="1400" dirty="0" smtClean="0"/>
              <a:t>process instances</a:t>
            </a:r>
          </a:p>
        </p:txBody>
      </p:sp>
      <p:sp>
        <p:nvSpPr>
          <p:cNvPr id="72711" name="AutoShape 6"/>
          <p:cNvSpPr>
            <a:spLocks noChangeArrowheads="1"/>
          </p:cNvSpPr>
          <p:nvPr/>
        </p:nvSpPr>
        <p:spPr bwMode="auto">
          <a:xfrm>
            <a:off x="3285524" y="3958329"/>
            <a:ext cx="2590800" cy="5207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Work Items generated </a:t>
            </a:r>
          </a:p>
          <a:p>
            <a:pPr>
              <a:defRPr/>
            </a:pPr>
            <a:r>
              <a:rPr lang="en-US" sz="1400" dirty="0" smtClean="0"/>
              <a:t>and assigned to roles</a:t>
            </a:r>
          </a:p>
        </p:txBody>
      </p:sp>
      <p:sp>
        <p:nvSpPr>
          <p:cNvPr id="72716" name="AutoShape 11"/>
          <p:cNvSpPr>
            <a:spLocks noChangeArrowheads="1"/>
          </p:cNvSpPr>
          <p:nvPr/>
        </p:nvSpPr>
        <p:spPr bwMode="auto">
          <a:xfrm>
            <a:off x="3305402" y="4839115"/>
            <a:ext cx="2590800" cy="520700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Users or agents complete</a:t>
            </a:r>
          </a:p>
          <a:p>
            <a:pPr>
              <a:defRPr/>
            </a:pPr>
            <a:r>
              <a:rPr lang="en-US" sz="1400" dirty="0" smtClean="0"/>
              <a:t>assigned work items</a:t>
            </a:r>
          </a:p>
        </p:txBody>
      </p:sp>
      <p:sp>
        <p:nvSpPr>
          <p:cNvPr id="72717" name="AutoShape 12"/>
          <p:cNvSpPr>
            <a:spLocks noChangeArrowheads="1"/>
          </p:cNvSpPr>
          <p:nvPr/>
        </p:nvSpPr>
        <p:spPr bwMode="auto">
          <a:xfrm>
            <a:off x="3854331" y="5614503"/>
            <a:ext cx="1541463" cy="8858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Process Instance Completes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3259019" y="1111597"/>
            <a:ext cx="2590800" cy="5953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smtClean="0"/>
              <a:t>Deploy in BPMS</a:t>
            </a:r>
            <a:endParaRPr lang="en-US" sz="1400" dirty="0"/>
          </a:p>
        </p:txBody>
      </p:sp>
      <p:sp>
        <p:nvSpPr>
          <p:cNvPr id="32" name="Right Arrow 31"/>
          <p:cNvSpPr/>
          <p:nvPr/>
        </p:nvSpPr>
        <p:spPr>
          <a:xfrm>
            <a:off x="2723341" y="1351722"/>
            <a:ext cx="51683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4572019" y="1719470"/>
            <a:ext cx="45719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4585273" y="2746502"/>
            <a:ext cx="45719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4608466" y="3584693"/>
            <a:ext cx="45719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>
            <a:off x="4611781" y="4472579"/>
            <a:ext cx="45719" cy="35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Down Arrow 39"/>
          <p:cNvSpPr/>
          <p:nvPr/>
        </p:nvSpPr>
        <p:spPr>
          <a:xfrm>
            <a:off x="4615094" y="5340597"/>
            <a:ext cx="45719" cy="304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Definition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50" y="766763"/>
            <a:ext cx="6726238" cy="5781675"/>
          </a:xfrm>
        </p:spPr>
        <p:txBody>
          <a:bodyPr/>
          <a:lstStyle/>
          <a:p>
            <a:pPr eaLnBrk="1" hangingPunct="1"/>
            <a:r>
              <a:rPr i="1" dirty="0" smtClean="0">
                <a:cs typeface="Arial" charset="0"/>
              </a:rPr>
              <a:t>Definitions …</a:t>
            </a:r>
          </a:p>
          <a:p>
            <a:pPr lvl="1" eaLnBrk="1" hangingPunct="1">
              <a:buClrTx/>
            </a:pPr>
            <a:r>
              <a:rPr lang="en-US" i="1" dirty="0" smtClean="0">
                <a:cs typeface="Arial" charset="0"/>
              </a:rPr>
              <a:t>“Representation of a business process in a form which supports automated manipulation such as modeling or enactment by a workflow management system”.</a:t>
            </a:r>
            <a:endParaRPr lang="en-US" b="1" i="1" dirty="0" smtClean="0">
              <a:cs typeface="Arial" charset="0"/>
            </a:endParaRPr>
          </a:p>
          <a:p>
            <a:pPr lvl="1" eaLnBrk="1" hangingPunct="1">
              <a:buClrTx/>
            </a:pPr>
            <a:r>
              <a:rPr lang="en-US" dirty="0" smtClean="0">
                <a:cs typeface="Arial" charset="0"/>
              </a:rPr>
              <a:t>The Process Definition consists of a network of activities, their relationships and criteria to indicate the start and termination of the process, and information about the individual activities, such as participants, associated IT applications and data …</a:t>
            </a:r>
            <a:endParaRPr lang="en-US" b="1" i="1" dirty="0" smtClean="0">
              <a:cs typeface="Arial" charset="0"/>
            </a:endParaRPr>
          </a:p>
          <a:p>
            <a:pPr lvl="2" eaLnBrk="1" hangingPunct="1">
              <a:spcBef>
                <a:spcPts val="400"/>
              </a:spcBef>
            </a:pPr>
            <a:r>
              <a:rPr lang="en-US" dirty="0" smtClean="0">
                <a:cs typeface="Arial" charset="0"/>
              </a:rPr>
              <a:t>Its synonyms include “Workflow”, “Process Diagram”, ”Process Model”, “Business Process Diagram (BPD)”</a:t>
            </a:r>
            <a:r>
              <a:rPr lang="en-US" i="1" dirty="0" smtClean="0">
                <a:cs typeface="Arial" charset="0"/>
              </a:rPr>
              <a:t>.</a:t>
            </a:r>
            <a:endParaRPr lang="en-US" dirty="0" smtClean="0">
              <a:cs typeface="Arial" charset="0"/>
            </a:endParaRPr>
          </a:p>
          <a:p>
            <a:pPr lvl="2" eaLnBrk="1" hangingPunct="1">
              <a:spcBef>
                <a:spcPts val="400"/>
              </a:spcBef>
            </a:pPr>
            <a:r>
              <a:rPr lang="en-US" dirty="0" smtClean="0">
                <a:cs typeface="Arial" charset="0"/>
              </a:rPr>
              <a:t>It encapsulates the design time aspects of a process and acts as a template for runtime process instances</a:t>
            </a:r>
          </a:p>
          <a:p>
            <a:pPr lvl="1" eaLnBrk="1" hangingPunct="1">
              <a:buFontTx/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81233" y="6229285"/>
            <a:ext cx="620871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i="1" dirty="0">
                <a:solidFill>
                  <a:schemeClr val="tx2"/>
                </a:solidFill>
                <a:latin typeface="+mn-lt"/>
              </a:rPr>
              <a:t>* </a:t>
            </a:r>
            <a:r>
              <a:rPr lang="en-US" sz="900" i="1" dirty="0">
                <a:latin typeface="+mn-lt"/>
              </a:rPr>
              <a:t>Workflow Management Coalition Terminology and Glossary - WFMC-TC-1011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54900" y="1136650"/>
            <a:ext cx="1314450" cy="4068763"/>
            <a:chOff x="7096125" y="1590675"/>
            <a:chExt cx="1066800" cy="3298825"/>
          </a:xfrm>
        </p:grpSpPr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7328038" y="1590675"/>
              <a:ext cx="533400" cy="508403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endParaRPr lang="en-AU" sz="11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7098702" y="2514809"/>
              <a:ext cx="975324" cy="4955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endParaRPr lang="en-AU" sz="11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7328038" y="4368226"/>
              <a:ext cx="546284" cy="52127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endParaRPr lang="en-AU" sz="11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7591425" y="2108200"/>
              <a:ext cx="0" cy="393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 sz="1100" dirty="0">
                <a:latin typeface="+mn-lt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7600950" y="300990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 sz="1100" dirty="0">
                <a:latin typeface="+mn-lt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7391400" y="1733550"/>
              <a:ext cx="419100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Start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7419975" y="4514850"/>
              <a:ext cx="485775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Exit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7096125" y="2571750"/>
              <a:ext cx="1066800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Request Purchase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7256463" y="2762250"/>
              <a:ext cx="822325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Employee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7600950" y="3943350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 sz="1100" dirty="0">
                <a:latin typeface="+mn-lt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7115451" y="3428647"/>
              <a:ext cx="952131" cy="51483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7" rIns="92075" bIns="46037" anchor="ctr"/>
            <a:lstStyle/>
            <a:p>
              <a:endParaRPr lang="en-AU" sz="11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7324725" y="3657600"/>
              <a:ext cx="714375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Manager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7143750" y="3495675"/>
              <a:ext cx="1019175" cy="212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7" rIns="92075" bIns="46037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100" b="0" dirty="0">
                  <a:latin typeface="+mn-lt"/>
                </a:rPr>
                <a:t>Approve / Reject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BankLoan-slic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64" y="846000"/>
            <a:ext cx="2201863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Process Definition Model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dirty="0" smtClean="0">
                <a:cs typeface="Arial" charset="0"/>
              </a:rPr>
              <a:t>Nodes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Activity nodes represent user tasks</a:t>
            </a:r>
          </a:p>
          <a:p>
            <a:pPr eaLnBrk="1" hangingPunct="1"/>
            <a:r>
              <a:rPr dirty="0" smtClean="0">
                <a:cs typeface="Arial" charset="0"/>
              </a:rPr>
              <a:t>Arrows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Connect nodes and direct the flow</a:t>
            </a:r>
          </a:p>
          <a:p>
            <a:pPr eaLnBrk="1" hangingPunct="1"/>
            <a:r>
              <a:rPr dirty="0" smtClean="0">
                <a:cs typeface="Arial" charset="0"/>
              </a:rPr>
              <a:t>Gateways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Branching and Merging of Process Flow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Condition, And, Or</a:t>
            </a:r>
          </a:p>
          <a:p>
            <a:pPr eaLnBrk="1" hangingPunct="1"/>
            <a:r>
              <a:rPr dirty="0" smtClean="0">
                <a:cs typeface="Arial" charset="0"/>
              </a:rPr>
              <a:t>Events</a:t>
            </a:r>
          </a:p>
          <a:p>
            <a:pPr lvl="1" eaLnBrk="1" hangingPunct="1"/>
            <a:r>
              <a:rPr lang="en-US" dirty="0" smtClean="0">
                <a:cs typeface="Arial" charset="0"/>
              </a:rPr>
              <a:t>Control process flow</a:t>
            </a:r>
          </a:p>
          <a:p>
            <a:pPr lvl="2" eaLnBrk="1" hangingPunct="1"/>
            <a:r>
              <a:rPr lang="en-US" dirty="0" smtClean="0">
                <a:cs typeface="Arial" charset="0"/>
              </a:rPr>
              <a:t>e.g. START, EXIT, Trigger</a:t>
            </a:r>
          </a:p>
          <a:p>
            <a:pPr eaLnBrk="1" hangingPunct="1"/>
            <a:endParaRPr dirty="0" smtClean="0">
              <a:cs typeface="Arial" charset="0"/>
            </a:endParaRPr>
          </a:p>
        </p:txBody>
      </p:sp>
      <p:sp>
        <p:nvSpPr>
          <p:cNvPr id="13321" name="Line 5"/>
          <p:cNvSpPr>
            <a:spLocks noChangeShapeType="1"/>
          </p:cNvSpPr>
          <p:nvPr/>
        </p:nvSpPr>
        <p:spPr bwMode="auto">
          <a:xfrm flipV="1">
            <a:off x="5476461" y="1242385"/>
            <a:ext cx="1540565" cy="6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322" name="Line 6"/>
          <p:cNvSpPr>
            <a:spLocks noChangeShapeType="1"/>
          </p:cNvSpPr>
          <p:nvPr/>
        </p:nvSpPr>
        <p:spPr bwMode="auto">
          <a:xfrm>
            <a:off x="5546034" y="2246243"/>
            <a:ext cx="824949" cy="99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325" name="Line 7"/>
          <p:cNvSpPr>
            <a:spLocks noChangeShapeType="1"/>
          </p:cNvSpPr>
          <p:nvPr/>
        </p:nvSpPr>
        <p:spPr bwMode="auto">
          <a:xfrm flipV="1">
            <a:off x="5526156" y="2753138"/>
            <a:ext cx="1669773" cy="994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  <p:sp>
        <p:nvSpPr>
          <p:cNvPr id="13327" name="Line 8"/>
          <p:cNvSpPr>
            <a:spLocks noChangeShapeType="1"/>
          </p:cNvSpPr>
          <p:nvPr/>
        </p:nvSpPr>
        <p:spPr bwMode="auto">
          <a:xfrm flipV="1">
            <a:off x="5506278" y="4691270"/>
            <a:ext cx="745436" cy="19878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  <a:headEnd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Application Process</a:t>
            </a:r>
          </a:p>
        </p:txBody>
      </p:sp>
      <p:pic>
        <p:nvPicPr>
          <p:cNvPr id="11268" name="Content Placeholder 14" descr="loan step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5225" y="1481138"/>
            <a:ext cx="6802438" cy="4352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Business Process Model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“Apply General Loan” Business Process Model</a:t>
            </a:r>
          </a:p>
        </p:txBody>
      </p:sp>
      <p:pic>
        <p:nvPicPr>
          <p:cNvPr id="45060" name="Picture 6" descr="BPD-ApplyLo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2016125"/>
            <a:ext cx="8013700" cy="347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IBPM INT 1 (FAS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9437</TotalTime>
  <Words>1206</Words>
  <Application>Microsoft Office PowerPoint</Application>
  <PresentationFormat>On-screen Show (4:3)</PresentationFormat>
  <Paragraphs>187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IBPM INT 1 (FAST)</vt:lpstr>
      <vt:lpstr>Business Process Management Concepts</vt:lpstr>
      <vt:lpstr>Outline</vt:lpstr>
      <vt:lpstr>Workflow</vt:lpstr>
      <vt:lpstr>Workflow Elements</vt:lpstr>
      <vt:lpstr>Process Execution Lifecycle</vt:lpstr>
      <vt:lpstr>Process Definition</vt:lpstr>
      <vt:lpstr>Process Definition Model</vt:lpstr>
      <vt:lpstr>Loan Application Process</vt:lpstr>
      <vt:lpstr>Business Process Model</vt:lpstr>
      <vt:lpstr>Process Instance</vt:lpstr>
      <vt:lpstr>Work Items</vt:lpstr>
      <vt:lpstr>Workflow Terminology</vt:lpstr>
      <vt:lpstr>BPM Lifecycle</vt:lpstr>
      <vt:lpstr>Attachments</vt:lpstr>
      <vt:lpstr>JavaScript/Java Actions</vt:lpstr>
      <vt:lpstr>Slide 16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 Concepts</dc:title>
  <dc:creator>Tony</dc:creator>
  <cp:lastModifiedBy>Fujitsu</cp:lastModifiedBy>
  <cp:revision>783</cp:revision>
  <cp:lastPrinted>2000-03-15T23:39:50Z</cp:lastPrinted>
  <dcterms:created xsi:type="dcterms:W3CDTF">1995-06-02T22:11:14Z</dcterms:created>
  <dcterms:modified xsi:type="dcterms:W3CDTF">2012-03-12T11:58:23Z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6/17/97</vt:lpwstr>
  </property>
</Properties>
</file>