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37" r:id="rId1"/>
  </p:sldMasterIdLst>
  <p:notesMasterIdLst>
    <p:notesMasterId r:id="rId18"/>
  </p:notesMasterIdLst>
  <p:handoutMasterIdLst>
    <p:handoutMasterId r:id="rId19"/>
  </p:handoutMasterIdLst>
  <p:sldIdLst>
    <p:sldId id="1026" r:id="rId2"/>
    <p:sldId id="1027" r:id="rId3"/>
    <p:sldId id="1028" r:id="rId4"/>
    <p:sldId id="1029" r:id="rId5"/>
    <p:sldId id="1030" r:id="rId6"/>
    <p:sldId id="1031" r:id="rId7"/>
    <p:sldId id="1032" r:id="rId8"/>
    <p:sldId id="1033" r:id="rId9"/>
    <p:sldId id="1034" r:id="rId10"/>
    <p:sldId id="1035" r:id="rId11"/>
    <p:sldId id="1036" r:id="rId12"/>
    <p:sldId id="1037" r:id="rId13"/>
    <p:sldId id="1038" r:id="rId14"/>
    <p:sldId id="1040" r:id="rId15"/>
    <p:sldId id="1041" r:id="rId16"/>
    <p:sldId id="1042" r:id="rId17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000000"/>
    </p:penClr>
  </p:showPr>
  <p:clrMru>
    <a:srgbClr val="9090AC"/>
    <a:srgbClr val="FF0000"/>
    <a:srgbClr val="33CC33"/>
    <a:srgbClr val="66FF33"/>
    <a:srgbClr val="99CCFF"/>
    <a:srgbClr val="66CCFF"/>
    <a:srgbClr val="33CCFF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385" autoAdjust="0"/>
    <p:restoredTop sz="85419" autoAdjust="0"/>
  </p:normalViewPr>
  <p:slideViewPr>
    <p:cSldViewPr snapToGrid="0">
      <p:cViewPr>
        <p:scale>
          <a:sx n="90" d="100"/>
          <a:sy n="90" d="100"/>
        </p:scale>
        <p:origin x="-60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9720"/>
    </p:cViewPr>
  </p:sorterViewPr>
  <p:notesViewPr>
    <p:cSldViewPr snapToGrid="0">
      <p:cViewPr varScale="1">
        <p:scale>
          <a:sx n="80" d="100"/>
          <a:sy n="80" d="100"/>
        </p:scale>
        <p:origin x="-2142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54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06" tIns="46404" rIns="92806" bIns="46404" numCol="1" anchor="t" anchorCtr="0" compatLnSpc="1">
            <a:prstTxWarp prst="textNoShape">
              <a:avLst/>
            </a:prstTxWarp>
          </a:bodyPr>
          <a:lstStyle>
            <a:lvl1pPr algn="l" defTabSz="925513" eaLnBrk="0" hangingPunct="0">
              <a:defRPr sz="1200" b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6703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06" tIns="46404" rIns="92806" bIns="46404" numCol="1" anchor="t" anchorCtr="0" compatLnSpc="1">
            <a:prstTxWarp prst="textNoShape">
              <a:avLst/>
            </a:prstTxWarp>
          </a:bodyPr>
          <a:lstStyle>
            <a:lvl1pPr algn="r" defTabSz="925513" eaLnBrk="0" hangingPunct="0">
              <a:defRPr sz="1200" b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50388"/>
            <a:ext cx="29654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06" tIns="46404" rIns="92806" bIns="46404" numCol="1" anchor="b" anchorCtr="0" compatLnSpc="1">
            <a:prstTxWarp prst="textNoShape">
              <a:avLst/>
            </a:prstTxWarp>
          </a:bodyPr>
          <a:lstStyle>
            <a:lvl1pPr algn="l" defTabSz="925513" eaLnBrk="0" hangingPunct="0">
              <a:defRPr sz="1200" b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50388"/>
            <a:ext cx="2967037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06" tIns="46404" rIns="92806" bIns="46404" numCol="1" anchor="b" anchorCtr="0" compatLnSpc="1">
            <a:prstTxWarp prst="textNoShape">
              <a:avLst/>
            </a:prstTxWarp>
          </a:bodyPr>
          <a:lstStyle>
            <a:lvl1pPr algn="r" defTabSz="925513" eaLnBrk="0" hangingPunct="0">
              <a:defRPr sz="1200" b="0"/>
            </a:lvl1pPr>
          </a:lstStyle>
          <a:p>
            <a:pPr>
              <a:defRPr/>
            </a:pPr>
            <a:r>
              <a:rPr lang="en-US"/>
              <a:t>‹#›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r>
              <a:rPr lang="en-US"/>
              <a:t>‹#›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358775" rtl="0" eaLnBrk="0" fontAlgn="base" hangingPunct="0">
      <a:spcBef>
        <a:spcPct val="0"/>
      </a:spcBef>
      <a:spcAft>
        <a:spcPct val="0"/>
      </a:spcAft>
      <a:tabLst>
        <a:tab pos="358775" algn="l"/>
      </a:tabLs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358775" algn="l" defTabSz="358775" rtl="0" eaLnBrk="0" fontAlgn="base" hangingPunct="0">
      <a:spcBef>
        <a:spcPct val="0"/>
      </a:spcBef>
      <a:spcAft>
        <a:spcPct val="0"/>
      </a:spcAft>
      <a:buFont typeface="Courier New" pitchFamily="49" charset="0"/>
      <a:buChar char="o"/>
      <a:tabLst>
        <a:tab pos="358775" algn="l"/>
      </a:tabLs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719138" indent="-358775" algn="l" defTabSz="358775" rtl="0" eaLnBrk="0" fontAlgn="base" hangingPunct="0">
      <a:spcBef>
        <a:spcPct val="0"/>
      </a:spcBef>
      <a:spcAft>
        <a:spcPct val="0"/>
      </a:spcAft>
      <a:buFont typeface="Wingdings" pitchFamily="2" charset="2"/>
      <a:buChar char="§"/>
      <a:tabLst>
        <a:tab pos="358775" algn="l"/>
      </a:tabLs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079500" indent="-358775" algn="l" defTabSz="358775" rtl="0" eaLnBrk="0" fontAlgn="base" hangingPunct="0">
      <a:spcBef>
        <a:spcPct val="0"/>
      </a:spcBef>
      <a:spcAft>
        <a:spcPct val="0"/>
      </a:spcAft>
      <a:buFont typeface="Calibri" pitchFamily="34" charset="0"/>
      <a:buChar char="–"/>
      <a:tabLst>
        <a:tab pos="358775" algn="l"/>
      </a:tabLs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439863" algn="l" defTabSz="358775" rtl="0" eaLnBrk="0" fontAlgn="base" hangingPunct="0">
      <a:spcBef>
        <a:spcPct val="0"/>
      </a:spcBef>
      <a:spcAft>
        <a:spcPct val="0"/>
      </a:spcAft>
      <a:tabLst>
        <a:tab pos="358775" algn="l"/>
      </a:tabLs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DB072A5-A36E-49ED-B61C-7E5877904438}" type="slidenum">
              <a:rPr lang="en-US">
                <a:latin typeface="Times New Roman"/>
              </a:rPr>
              <a:pPr>
                <a:defRPr/>
              </a:pPr>
              <a:t>1</a:t>
            </a:fld>
            <a:endParaRPr lang="en-US" dirty="0">
              <a:latin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028F79BF-CD05-48C4-AA1E-099415282594}" type="datetime1">
              <a:rPr lang="en-US" smtClean="0">
                <a:latin typeface="Times New Roman"/>
              </a:rPr>
              <a:pPr>
                <a:defRPr/>
              </a:pPr>
              <a:t>3/12/2012</a:t>
            </a:fld>
            <a:endParaRPr lang="en-US" dirty="0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 New Roman"/>
            </a:endParaRPr>
          </a:p>
          <a:p>
            <a:endParaRPr lang="en-US" dirty="0" smtClean="0">
              <a:latin typeface="Times New Roman"/>
            </a:endParaRPr>
          </a:p>
          <a:p>
            <a:pPr lvl="1"/>
            <a:endParaRPr lang="en-US" dirty="0" smtClean="0">
              <a:latin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D834AFE-C53A-4A13-96EE-3B3B7327EE47}" type="slidenum">
              <a:rPr lang="en-US">
                <a:latin typeface="Times New Roman"/>
              </a:rPr>
              <a:pPr>
                <a:defRPr/>
              </a:pPr>
              <a:t>10</a:t>
            </a:fld>
            <a:endParaRPr lang="en-US" dirty="0">
              <a:latin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4A9530E0-195D-4A85-BB60-F38694CC21D6}" type="datetime1">
              <a:rPr lang="en-US" smtClean="0">
                <a:latin typeface="Times New Roman"/>
              </a:rPr>
              <a:pPr>
                <a:defRPr/>
              </a:pPr>
              <a:t>3/12/2012</a:t>
            </a:fld>
            <a:endParaRPr lang="en-US" dirty="0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Times New Roman"/>
              </a:rPr>
              <a:t>What would happen if Sam found that both the portable projectors</a:t>
            </a:r>
            <a:r>
              <a:rPr lang="en-US" baseline="0" dirty="0" smtClean="0">
                <a:latin typeface="Times New Roman"/>
              </a:rPr>
              <a:t> were broken.</a:t>
            </a:r>
          </a:p>
          <a:p>
            <a:endParaRPr lang="en-US" baseline="0" dirty="0" smtClean="0">
              <a:latin typeface="Times New Roman"/>
            </a:endParaRPr>
          </a:p>
          <a:p>
            <a:r>
              <a:rPr lang="en-US" baseline="0" dirty="0" smtClean="0">
                <a:latin typeface="Times New Roman"/>
              </a:rPr>
              <a:t>He can create a subtask (of his own subtask) for Dave to fix the broken projectors &lt;c&gt;.</a:t>
            </a:r>
          </a:p>
          <a:p>
            <a:endParaRPr lang="en-US" baseline="0" dirty="0" smtClean="0">
              <a:latin typeface="Times New Roman"/>
            </a:endParaRPr>
          </a:p>
          <a:p>
            <a:r>
              <a:rPr lang="en-US" baseline="0" dirty="0" smtClean="0">
                <a:latin typeface="Times New Roman"/>
              </a:rPr>
              <a:t>Note that as before the Process Definition does not change … just the Process Instance.</a:t>
            </a:r>
          </a:p>
          <a:p>
            <a:endParaRPr lang="en-US" baseline="0" dirty="0" smtClean="0">
              <a:latin typeface="Times New Roman"/>
            </a:endParaRPr>
          </a:p>
          <a:p>
            <a:endParaRPr lang="en-US" dirty="0" smtClean="0">
              <a:latin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D834AFE-C53A-4A13-96EE-3B3B7327EE47}" type="slidenum">
              <a:rPr lang="en-US">
                <a:latin typeface="Times New Roman"/>
              </a:rPr>
              <a:pPr>
                <a:defRPr/>
              </a:pPr>
              <a:t>11</a:t>
            </a:fld>
            <a:endParaRPr lang="en-US" dirty="0">
              <a:latin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4A9530E0-195D-4A85-BB60-F38694CC21D6}" type="datetime1">
              <a:rPr lang="en-US" smtClean="0">
                <a:latin typeface="Times New Roman"/>
              </a:rPr>
              <a:pPr>
                <a:defRPr/>
              </a:pPr>
              <a:t>3/12/2012</a:t>
            </a:fld>
            <a:endParaRPr lang="en-US" dirty="0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 New Roman"/>
            </a:endParaRPr>
          </a:p>
          <a:p>
            <a:pPr lvl="1"/>
            <a:endParaRPr lang="en-US" dirty="0" smtClean="0">
              <a:latin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D834AFE-C53A-4A13-96EE-3B3B7327EE47}" type="slidenum">
              <a:rPr lang="en-US">
                <a:latin typeface="Times New Roman"/>
              </a:rPr>
              <a:pPr>
                <a:defRPr/>
              </a:pPr>
              <a:t>12</a:t>
            </a:fld>
            <a:endParaRPr lang="en-US" dirty="0">
              <a:latin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4A9530E0-195D-4A85-BB60-F38694CC21D6}" type="datetime1">
              <a:rPr lang="en-US" smtClean="0">
                <a:latin typeface="Times New Roman"/>
              </a:rPr>
              <a:pPr>
                <a:defRPr/>
              </a:pPr>
              <a:t>3/12/2012</a:t>
            </a:fld>
            <a:endParaRPr lang="en-US" dirty="0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‹#›</a:t>
            </a:r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‹#›</a:t>
            </a:r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‹#›</a:t>
            </a:r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935" y="4342524"/>
            <a:ext cx="5028132" cy="411450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2971" tIns="46485" rIns="92971" bIns="46485"/>
          <a:lstStyle/>
          <a:p>
            <a:pPr eaLnBrk="1" hangingPunct="1"/>
            <a:endParaRPr lang="en-GB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r>
              <a:rPr lang="en-US" dirty="0" smtClean="0">
                <a:latin typeface="Times New Roman"/>
              </a:rPr>
              <a:t>Process Confabulation was coined by Michael zur Muehlen, Stevens Institute of Technology.</a:t>
            </a:r>
          </a:p>
          <a:p>
            <a:pPr>
              <a:defRPr/>
            </a:pPr>
            <a:endParaRPr lang="en-US" dirty="0" smtClean="0">
              <a:latin typeface="Times New Roman"/>
            </a:endParaRPr>
          </a:p>
          <a:p>
            <a:pPr>
              <a:defRPr/>
            </a:pPr>
            <a:r>
              <a:rPr lang="en-US" dirty="0" smtClean="0">
                <a:latin typeface="Times New Roman"/>
              </a:rPr>
              <a:t>Dynamic BPM:</a:t>
            </a:r>
          </a:p>
          <a:p>
            <a:pPr lvl="1">
              <a:defRPr/>
            </a:pPr>
            <a:r>
              <a:rPr lang="en-US" dirty="0" smtClean="0">
                <a:latin typeface="Times New Roman"/>
              </a:rPr>
              <a:t>allows an organization to do the work the way it is really done;</a:t>
            </a:r>
          </a:p>
          <a:p>
            <a:pPr lvl="1">
              <a:defRPr/>
            </a:pPr>
            <a:r>
              <a:rPr lang="en-US" dirty="0" smtClean="0">
                <a:latin typeface="Times New Roman"/>
              </a:rPr>
              <a:t>avoids the need for many versions of very similar process definitions;</a:t>
            </a:r>
          </a:p>
          <a:p>
            <a:pPr marL="359941" lvl="1">
              <a:defRPr/>
            </a:pPr>
            <a:r>
              <a:rPr lang="en-US" dirty="0" smtClean="0">
                <a:latin typeface="Times New Roman"/>
              </a:rPr>
              <a:t>allows the work to proceed as normal and the underlying processes to be elucidated later;</a:t>
            </a:r>
          </a:p>
          <a:p>
            <a:pPr lvl="1">
              <a:defRPr/>
            </a:pPr>
            <a:r>
              <a:rPr lang="en-US" dirty="0" smtClean="0">
                <a:latin typeface="Times New Roman"/>
              </a:rPr>
              <a:t>supports unstructured and ad-hoc work;</a:t>
            </a:r>
          </a:p>
          <a:p>
            <a:pPr lvl="1">
              <a:defRPr/>
            </a:pPr>
            <a:r>
              <a:rPr lang="en-US" dirty="0" smtClean="0">
                <a:latin typeface="Times New Roman"/>
              </a:rPr>
              <a:t>allows for flexibility in structured work;</a:t>
            </a:r>
          </a:p>
          <a:p>
            <a:pPr marL="359941" lvl="1">
              <a:defRPr/>
            </a:pPr>
            <a:r>
              <a:rPr lang="en-US" dirty="0" smtClean="0">
                <a:latin typeface="Times New Roman"/>
              </a:rPr>
              <a:t>supports greater collaboration between the people who do the work; and</a:t>
            </a:r>
          </a:p>
          <a:p>
            <a:pPr lvl="1">
              <a:defRPr/>
            </a:pPr>
            <a:r>
              <a:rPr lang="en-US" dirty="0" smtClean="0">
                <a:latin typeface="Times New Roman"/>
              </a:rPr>
              <a:t>still operates in an environment that provides tracking and auditing.</a:t>
            </a:r>
          </a:p>
          <a:p>
            <a:pPr lvl="1">
              <a:buFont typeface="Courier New" pitchFamily="49" charset="0"/>
              <a:buNone/>
              <a:defRPr/>
            </a:pPr>
            <a:endParaRPr lang="en-US" dirty="0" smtClean="0">
              <a:latin typeface="Times New Roman"/>
            </a:endParaRPr>
          </a:p>
          <a:p>
            <a:pPr>
              <a:defRPr/>
            </a:pPr>
            <a:r>
              <a:rPr lang="en-US" dirty="0" smtClean="0">
                <a:latin typeface="Times New Roman"/>
              </a:rPr>
              <a:t>Major Components:</a:t>
            </a:r>
          </a:p>
          <a:p>
            <a:pPr lvl="1">
              <a:defRPr/>
            </a:pPr>
            <a:r>
              <a:rPr lang="en-US" dirty="0" smtClean="0">
                <a:latin typeface="Times New Roman"/>
              </a:rPr>
              <a:t>Dynamic Process;</a:t>
            </a:r>
          </a:p>
          <a:p>
            <a:pPr lvl="1">
              <a:defRPr/>
            </a:pPr>
            <a:r>
              <a:rPr lang="en-US" dirty="0" smtClean="0">
                <a:latin typeface="Times New Roman"/>
              </a:rPr>
              <a:t>Dynamic Task (subtasks);</a:t>
            </a:r>
          </a:p>
          <a:p>
            <a:pPr lvl="1">
              <a:defRPr/>
            </a:pPr>
            <a:r>
              <a:rPr lang="en-US" dirty="0" smtClean="0">
                <a:latin typeface="Times New Roman"/>
              </a:rPr>
              <a:t>Comments.</a:t>
            </a:r>
          </a:p>
          <a:p>
            <a:pPr lvl="1">
              <a:defRPr/>
            </a:pPr>
            <a:endParaRPr lang="en-US" dirty="0" smtClean="0">
              <a:latin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C7DA07-97FC-45B0-ABBF-AB2903C02A13}" type="slidenum">
              <a:rPr lang="en-US">
                <a:latin typeface="Times New Roman"/>
              </a:rPr>
              <a:pPr>
                <a:defRPr/>
              </a:pPr>
              <a:t>2</a:t>
            </a:fld>
            <a:endParaRPr lang="en-US" dirty="0">
              <a:latin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4A9530E0-195D-4A85-BB60-F38694CC21D6}" type="datetime1">
              <a:rPr lang="en-US" smtClean="0">
                <a:latin typeface="Times New Roman"/>
              </a:rPr>
              <a:pPr>
                <a:defRPr/>
              </a:pPr>
              <a:t>3/12/2012</a:t>
            </a:fld>
            <a:endParaRPr lang="en-US" dirty="0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r>
              <a:rPr lang="en-US" dirty="0" smtClean="0">
                <a:latin typeface="Times New Roman"/>
              </a:rPr>
              <a:t>Allows a Process Instance to be created in the absence of a Process Definition.</a:t>
            </a:r>
          </a:p>
          <a:p>
            <a:pPr>
              <a:defRPr/>
            </a:pPr>
            <a:endParaRPr lang="en-US" dirty="0" smtClean="0">
              <a:latin typeface="Times New Roman"/>
            </a:endParaRPr>
          </a:p>
          <a:p>
            <a:pPr>
              <a:defRPr/>
            </a:pPr>
            <a:r>
              <a:rPr lang="en-US" dirty="0" smtClean="0">
                <a:latin typeface="Times New Roman"/>
              </a:rPr>
              <a:t>This is done by:</a:t>
            </a:r>
          </a:p>
          <a:p>
            <a:pPr lvl="1">
              <a:defRPr/>
            </a:pPr>
            <a:r>
              <a:rPr lang="en-US" dirty="0" smtClean="0">
                <a:latin typeface="Times New Roman"/>
              </a:rPr>
              <a:t>specifying the goal of the process as a description;</a:t>
            </a:r>
          </a:p>
          <a:p>
            <a:pPr marL="359941" lvl="1">
              <a:defRPr/>
            </a:pPr>
            <a:r>
              <a:rPr lang="en-US" dirty="0" smtClean="0">
                <a:latin typeface="Times New Roman"/>
              </a:rPr>
              <a:t>having one task (the root task) created for the person who created the process.</a:t>
            </a:r>
          </a:p>
          <a:p>
            <a:pPr lvl="1">
              <a:buFont typeface="Courier New" pitchFamily="49" charset="0"/>
              <a:buNone/>
              <a:defRPr/>
            </a:pPr>
            <a:endParaRPr lang="en-US" dirty="0" smtClean="0">
              <a:latin typeface="Times New Roman"/>
            </a:endParaRPr>
          </a:p>
          <a:p>
            <a:pPr>
              <a:defRPr/>
            </a:pPr>
            <a:r>
              <a:rPr lang="en-US" dirty="0" smtClean="0">
                <a:latin typeface="Times New Roman"/>
              </a:rPr>
              <a:t>This task can be sub tasked to other people.</a:t>
            </a:r>
          </a:p>
          <a:p>
            <a:pPr>
              <a:defRPr/>
            </a:pPr>
            <a:endParaRPr lang="en-US" dirty="0" smtClean="0">
              <a:latin typeface="Times New Roman"/>
            </a:endParaRPr>
          </a:p>
          <a:p>
            <a:pPr>
              <a:defRPr/>
            </a:pPr>
            <a:r>
              <a:rPr lang="en-US" dirty="0" smtClean="0">
                <a:latin typeface="Times New Roman"/>
              </a:rPr>
              <a:t>When the owner decides that the goal has been accomplished, they complete the root task, which completes the process.</a:t>
            </a:r>
          </a:p>
          <a:p>
            <a:pPr>
              <a:defRPr/>
            </a:pPr>
            <a:endParaRPr lang="en-US" dirty="0" smtClean="0">
              <a:latin typeface="Times New Roman"/>
            </a:endParaRPr>
          </a:p>
          <a:p>
            <a:pPr lvl="1">
              <a:defRPr/>
            </a:pPr>
            <a:endParaRPr lang="en-US" dirty="0" smtClean="0">
              <a:latin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1883AA3-DCD5-42C8-8139-DA7062A1D8CF}" type="slidenum">
              <a:rPr lang="en-US">
                <a:latin typeface="Times New Roman"/>
              </a:rPr>
              <a:pPr>
                <a:defRPr/>
              </a:pPr>
              <a:t>3</a:t>
            </a:fld>
            <a:endParaRPr lang="en-US" dirty="0">
              <a:latin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4A9530E0-195D-4A85-BB60-F38694CC21D6}" type="datetime1">
              <a:rPr lang="en-US" smtClean="0">
                <a:latin typeface="Times New Roman"/>
              </a:rPr>
              <a:pPr>
                <a:defRPr/>
              </a:pPr>
              <a:t>3/12/2012</a:t>
            </a:fld>
            <a:endParaRPr lang="en-US" dirty="0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Times New Roman"/>
              </a:rPr>
              <a:t>Tasks can be sub tasked to other people.</a:t>
            </a:r>
          </a:p>
          <a:p>
            <a:endParaRPr lang="en-US" dirty="0" smtClean="0">
              <a:latin typeface="Times New Roman"/>
            </a:endParaRPr>
          </a:p>
          <a:p>
            <a:r>
              <a:rPr lang="en-US" dirty="0" smtClean="0">
                <a:latin typeface="Times New Roman"/>
              </a:rPr>
              <a:t>This includes tasks from dynamic processes as well as tasks from a regular (or “structured”) processes.</a:t>
            </a:r>
          </a:p>
          <a:p>
            <a:endParaRPr lang="en-US" dirty="0" smtClean="0">
              <a:latin typeface="Times New Roman"/>
            </a:endParaRPr>
          </a:p>
          <a:p>
            <a:r>
              <a:rPr lang="en-US" dirty="0" smtClean="0">
                <a:latin typeface="Times New Roman"/>
              </a:rPr>
              <a:t>The sub task can be assigned to one or more people.</a:t>
            </a:r>
          </a:p>
          <a:p>
            <a:endParaRPr lang="en-US" dirty="0" smtClean="0">
              <a:latin typeface="Times New Roman"/>
            </a:endParaRPr>
          </a:p>
          <a:p>
            <a:r>
              <a:rPr lang="en-US" dirty="0" smtClean="0">
                <a:latin typeface="Times New Roman"/>
              </a:rPr>
              <a:t>The sub task is a node instance. It is like a new type of node, with its own behavior (state model) similar to an activity node.</a:t>
            </a:r>
          </a:p>
          <a:p>
            <a:endParaRPr lang="en-US" dirty="0" smtClean="0">
              <a:latin typeface="Times New Roman"/>
            </a:endParaRPr>
          </a:p>
          <a:p>
            <a:r>
              <a:rPr lang="en-US" dirty="0" smtClean="0">
                <a:latin typeface="Times New Roman"/>
              </a:rPr>
              <a:t>Work items (tasks) are created for the assignees just like they are for assignees of an activity node.</a:t>
            </a:r>
          </a:p>
          <a:p>
            <a:endParaRPr lang="en-US" dirty="0" smtClean="0">
              <a:latin typeface="Times New Roman"/>
            </a:endParaRPr>
          </a:p>
          <a:p>
            <a:r>
              <a:rPr lang="en-US" dirty="0" smtClean="0">
                <a:latin typeface="Times New Roman"/>
              </a:rPr>
              <a:t>These work items work like work items for activity nodes.</a:t>
            </a:r>
          </a:p>
          <a:p>
            <a:endParaRPr lang="en-US" dirty="0" smtClean="0">
              <a:latin typeface="Times New Roman"/>
            </a:endParaRPr>
          </a:p>
          <a:p>
            <a:r>
              <a:rPr lang="en-US" dirty="0" smtClean="0">
                <a:latin typeface="Times New Roman"/>
              </a:rPr>
              <a:t>Sub tasks can be further sub tasked.</a:t>
            </a:r>
          </a:p>
          <a:p>
            <a:endParaRPr lang="en-US" dirty="0" smtClean="0">
              <a:latin typeface="Times New Roman"/>
            </a:endParaRPr>
          </a:p>
          <a:p>
            <a:r>
              <a:rPr lang="en-US" dirty="0" smtClean="0">
                <a:latin typeface="Times New Roman"/>
              </a:rPr>
              <a:t>The parent tasks can still be worked on. </a:t>
            </a:r>
          </a:p>
          <a:p>
            <a:endParaRPr lang="en-US" dirty="0" smtClean="0">
              <a:latin typeface="Times New Roman"/>
            </a:endParaRPr>
          </a:p>
          <a:p>
            <a:pPr lvl="1"/>
            <a:endParaRPr lang="en-US" dirty="0" smtClean="0">
              <a:latin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BCCF43D-025C-401D-B63E-7786A2B83D58}" type="slidenum">
              <a:rPr lang="en-US">
                <a:latin typeface="Times New Roman"/>
              </a:rPr>
              <a:pPr>
                <a:defRPr/>
              </a:pPr>
              <a:t>4</a:t>
            </a:fld>
            <a:endParaRPr lang="en-US" dirty="0">
              <a:latin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4A9530E0-195D-4A85-BB60-F38694CC21D6}" type="datetime1">
              <a:rPr lang="en-US" smtClean="0">
                <a:latin typeface="Times New Roman"/>
              </a:rPr>
              <a:pPr>
                <a:defRPr/>
              </a:pPr>
              <a:t>3/12/2012</a:t>
            </a:fld>
            <a:endParaRPr lang="en-US" dirty="0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Times New Roman"/>
              </a:rPr>
              <a:t>In the</a:t>
            </a:r>
            <a:r>
              <a:rPr lang="en-US" baseline="0" dirty="0" smtClean="0">
                <a:latin typeface="Times New Roman"/>
              </a:rPr>
              <a:t> Dynamic Task example &lt;c&gt;:</a:t>
            </a:r>
          </a:p>
          <a:p>
            <a:pPr lvl="1">
              <a:defRPr/>
            </a:pPr>
            <a:r>
              <a:rPr lang="en-US" dirty="0" smtClean="0">
                <a:latin typeface="Times New Roman"/>
              </a:rPr>
              <a:t>a Process Definition</a:t>
            </a:r>
            <a:r>
              <a:rPr lang="en-US" baseline="0" dirty="0" smtClean="0">
                <a:latin typeface="Times New Roman"/>
              </a:rPr>
              <a:t> already exists &lt;c&gt;</a:t>
            </a:r>
            <a:r>
              <a:rPr lang="en-US" dirty="0" smtClean="0">
                <a:latin typeface="Times New Roman"/>
              </a:rPr>
              <a:t>; and</a:t>
            </a:r>
          </a:p>
          <a:p>
            <a:pPr marL="359941" lvl="1">
              <a:defRPr/>
            </a:pPr>
            <a:r>
              <a:rPr lang="en-US" dirty="0" smtClean="0">
                <a:latin typeface="Times New Roman"/>
              </a:rPr>
              <a:t>a Process Instance has</a:t>
            </a:r>
            <a:r>
              <a:rPr lang="en-US" baseline="0" dirty="0" smtClean="0">
                <a:latin typeface="Times New Roman"/>
              </a:rPr>
              <a:t> been started in the usual way</a:t>
            </a:r>
            <a:r>
              <a:rPr lang="en-US" dirty="0" smtClean="0">
                <a:latin typeface="Times New Roman"/>
              </a:rPr>
              <a:t>.</a:t>
            </a:r>
          </a:p>
          <a:p>
            <a:pPr marL="359941" lvl="1">
              <a:defRPr/>
            </a:pPr>
            <a:endParaRPr lang="en-US" dirty="0" smtClean="0">
              <a:latin typeface="Times New Roman"/>
            </a:endParaRPr>
          </a:p>
          <a:p>
            <a:pPr marL="359941" lvl="1">
              <a:buNone/>
              <a:defRPr/>
            </a:pPr>
            <a:r>
              <a:rPr lang="en-US" kern="1200" dirty="0" smtClean="0">
                <a:solidFill>
                  <a:schemeClr val="tx1"/>
                </a:solidFill>
                <a:latin typeface="Times New Roman"/>
                <a:ea typeface="+mn-ea"/>
                <a:cs typeface="+mn-cs"/>
              </a:rPr>
              <a:t>So</a:t>
            </a:r>
            <a:r>
              <a:rPr lang="en-US" kern="1200" baseline="0" dirty="0" smtClean="0">
                <a:solidFill>
                  <a:schemeClr val="tx1"/>
                </a:solidFill>
                <a:latin typeface="Times New Roman"/>
                <a:ea typeface="+mn-ea"/>
                <a:cs typeface="+mn-cs"/>
              </a:rPr>
              <a:t> far this is what would be expected.</a:t>
            </a:r>
            <a:endParaRPr lang="en-US" kern="1200" dirty="0" smtClean="0">
              <a:solidFill>
                <a:schemeClr val="tx1"/>
              </a:solidFill>
              <a:latin typeface="Times New Roman"/>
              <a:ea typeface="+mn-ea"/>
              <a:cs typeface="+mn-cs"/>
            </a:endParaRPr>
          </a:p>
          <a:p>
            <a:endParaRPr lang="en-US" dirty="0" smtClean="0">
              <a:latin typeface="Times New Roman"/>
            </a:endParaRPr>
          </a:p>
          <a:p>
            <a:endParaRPr lang="en-US" dirty="0" smtClean="0">
              <a:latin typeface="Times New Roman"/>
            </a:endParaRPr>
          </a:p>
          <a:p>
            <a:endParaRPr lang="en-US" dirty="0" smtClean="0">
              <a:latin typeface="Times New Roman"/>
            </a:endParaRPr>
          </a:p>
          <a:p>
            <a:pPr lvl="1"/>
            <a:endParaRPr lang="en-US" dirty="0" smtClean="0">
              <a:latin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D834AFE-C53A-4A13-96EE-3B3B7327EE47}" type="slidenum">
              <a:rPr lang="en-US">
                <a:latin typeface="Times New Roman"/>
              </a:rPr>
              <a:pPr>
                <a:defRPr/>
              </a:pPr>
              <a:t>5</a:t>
            </a:fld>
            <a:endParaRPr lang="en-US" dirty="0">
              <a:latin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4A9530E0-195D-4A85-BB60-F38694CC21D6}" type="datetime1">
              <a:rPr lang="en-US" smtClean="0">
                <a:latin typeface="Times New Roman"/>
              </a:rPr>
              <a:pPr>
                <a:defRPr/>
              </a:pPr>
              <a:t>3/12/2012</a:t>
            </a:fld>
            <a:endParaRPr lang="en-US" dirty="0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Times New Roman"/>
              </a:rPr>
              <a:t>Say for example that Bob accepts the Presentation task and</a:t>
            </a:r>
            <a:r>
              <a:rPr lang="en-US" baseline="0" dirty="0" smtClean="0">
                <a:latin typeface="Times New Roman"/>
              </a:rPr>
              <a:t>:&lt;c&gt;:</a:t>
            </a:r>
          </a:p>
          <a:p>
            <a:pPr lvl="1">
              <a:defRPr/>
            </a:pPr>
            <a:r>
              <a:rPr lang="en-US" dirty="0" smtClean="0">
                <a:latin typeface="Times New Roman"/>
              </a:rPr>
              <a:t>creates a subtask</a:t>
            </a:r>
            <a:r>
              <a:rPr lang="en-US" baseline="0" dirty="0" smtClean="0">
                <a:latin typeface="Times New Roman"/>
              </a:rPr>
              <a:t> to Book a Projector and assigns it to Sam and Joe &lt;c&gt;</a:t>
            </a:r>
            <a:r>
              <a:rPr lang="en-US" dirty="0" smtClean="0">
                <a:latin typeface="Times New Roman"/>
              </a:rPr>
              <a:t>; and</a:t>
            </a:r>
          </a:p>
          <a:p>
            <a:pPr marL="359941" lvl="1">
              <a:defRPr/>
            </a:pPr>
            <a:r>
              <a:rPr lang="en-US" dirty="0" smtClean="0">
                <a:latin typeface="Times New Roman"/>
              </a:rPr>
              <a:t>creates a subtask to Book</a:t>
            </a:r>
            <a:r>
              <a:rPr lang="en-US" baseline="0" dirty="0" smtClean="0">
                <a:latin typeface="Times New Roman"/>
              </a:rPr>
              <a:t> a Room and assigns it to Mary and Wendy</a:t>
            </a:r>
            <a:r>
              <a:rPr lang="en-US" dirty="0" smtClean="0">
                <a:latin typeface="Times New Roman"/>
              </a:rPr>
              <a:t>.</a:t>
            </a:r>
          </a:p>
          <a:p>
            <a:pPr marL="359941" lvl="1">
              <a:defRPr/>
            </a:pPr>
            <a:endParaRPr lang="en-US" dirty="0" smtClean="0">
              <a:latin typeface="Times New Roman"/>
            </a:endParaRPr>
          </a:p>
          <a:p>
            <a:pPr marL="359941" lvl="1">
              <a:buNone/>
              <a:defRPr/>
            </a:pPr>
            <a:r>
              <a:rPr lang="en-US" kern="1200" dirty="0" smtClean="0">
                <a:solidFill>
                  <a:schemeClr val="tx1"/>
                </a:solidFill>
                <a:latin typeface="Times New Roman"/>
                <a:ea typeface="+mn-ea"/>
                <a:cs typeface="+mn-cs"/>
              </a:rPr>
              <a:t>The Process Definition has not changed</a:t>
            </a:r>
            <a:r>
              <a:rPr lang="en-US" kern="1200" baseline="0" dirty="0" smtClean="0">
                <a:solidFill>
                  <a:schemeClr val="tx1"/>
                </a:solidFill>
                <a:latin typeface="Times New Roman"/>
                <a:ea typeface="+mn-ea"/>
                <a:cs typeface="+mn-cs"/>
              </a:rPr>
              <a:t> &lt;c&gt;.</a:t>
            </a:r>
            <a:endParaRPr lang="en-US" kern="1200" dirty="0" smtClean="0">
              <a:solidFill>
                <a:schemeClr val="tx1"/>
              </a:solidFill>
              <a:latin typeface="Times New Roman"/>
              <a:ea typeface="+mn-ea"/>
              <a:cs typeface="+mn-cs"/>
            </a:endParaRPr>
          </a:p>
          <a:p>
            <a:pPr marL="359941" lvl="1">
              <a:buNone/>
              <a:defRPr/>
            </a:pPr>
            <a:endParaRPr lang="en-US" kern="1200" dirty="0" smtClean="0">
              <a:solidFill>
                <a:schemeClr val="tx1"/>
              </a:solidFill>
              <a:latin typeface="Times New Roman"/>
              <a:ea typeface="+mn-ea"/>
              <a:cs typeface="+mn-cs"/>
            </a:endParaRPr>
          </a:p>
          <a:p>
            <a:pPr marL="359941" lvl="1">
              <a:buNone/>
              <a:defRPr/>
            </a:pPr>
            <a:r>
              <a:rPr lang="en-US" kern="1200" dirty="0" smtClean="0">
                <a:solidFill>
                  <a:schemeClr val="tx1"/>
                </a:solidFill>
                <a:latin typeface="Times New Roman"/>
                <a:ea typeface="+mn-ea"/>
                <a:cs typeface="+mn-cs"/>
              </a:rPr>
              <a:t>The original Process Instance &lt;c&gt;</a:t>
            </a:r>
            <a:r>
              <a:rPr lang="en-US" kern="1200" baseline="0" dirty="0" smtClean="0">
                <a:solidFill>
                  <a:schemeClr val="tx1"/>
                </a:solidFill>
                <a:latin typeface="Times New Roman"/>
                <a:ea typeface="+mn-ea"/>
                <a:cs typeface="+mn-cs"/>
              </a:rPr>
              <a:t> is changed with the addition of the new dynamic subtasks &lt;c&gt;.</a:t>
            </a:r>
            <a:endParaRPr lang="en-US" kern="1200" dirty="0" smtClean="0">
              <a:solidFill>
                <a:schemeClr val="tx1"/>
              </a:solidFill>
              <a:latin typeface="Times New Roman"/>
              <a:ea typeface="+mn-ea"/>
              <a:cs typeface="+mn-cs"/>
            </a:endParaRPr>
          </a:p>
          <a:p>
            <a:endParaRPr lang="en-US" dirty="0" smtClean="0">
              <a:latin typeface="Times New Roman"/>
            </a:endParaRPr>
          </a:p>
          <a:p>
            <a:endParaRPr lang="en-US" dirty="0" smtClean="0">
              <a:latin typeface="Times New Roman"/>
            </a:endParaRPr>
          </a:p>
          <a:p>
            <a:endParaRPr lang="en-US" dirty="0" smtClean="0">
              <a:latin typeface="Times New Roman"/>
            </a:endParaRPr>
          </a:p>
          <a:p>
            <a:pPr lvl="1"/>
            <a:endParaRPr lang="en-US" dirty="0" smtClean="0">
              <a:latin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D834AFE-C53A-4A13-96EE-3B3B7327EE47}" type="slidenum">
              <a:rPr lang="en-US">
                <a:latin typeface="Times New Roman"/>
              </a:rPr>
              <a:pPr>
                <a:defRPr/>
              </a:pPr>
              <a:t>6</a:t>
            </a:fld>
            <a:endParaRPr lang="en-US" dirty="0">
              <a:latin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4A9530E0-195D-4A85-BB60-F38694CC21D6}" type="datetime1">
              <a:rPr lang="en-US" smtClean="0">
                <a:latin typeface="Times New Roman"/>
              </a:rPr>
              <a:pPr>
                <a:defRPr/>
              </a:pPr>
              <a:t>3/12/2012</a:t>
            </a:fld>
            <a:endParaRPr lang="en-US" dirty="0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Times New Roman"/>
              </a:rPr>
              <a:t>Dynamic tasks have one fixed choice</a:t>
            </a:r>
            <a:r>
              <a:rPr lang="en-US" baseline="0" dirty="0" smtClean="0">
                <a:latin typeface="Times New Roman"/>
              </a:rPr>
              <a:t> of “Complete”.</a:t>
            </a:r>
          </a:p>
          <a:p>
            <a:r>
              <a:rPr lang="en-US" baseline="0" dirty="0" smtClean="0">
                <a:latin typeface="Times New Roman"/>
              </a:rPr>
              <a:t>Sam books a projector and completes his Workitem.</a:t>
            </a:r>
          </a:p>
          <a:p>
            <a:r>
              <a:rPr lang="en-US" baseline="0" dirty="0" smtClean="0">
                <a:latin typeface="Times New Roman"/>
              </a:rPr>
              <a:t>His and Joe’s Workitems are deleted and the Book Projector subtask is completed.</a:t>
            </a:r>
            <a:endParaRPr lang="en-US" dirty="0" smtClean="0">
              <a:latin typeface="Times New Roman"/>
            </a:endParaRPr>
          </a:p>
          <a:p>
            <a:endParaRPr lang="en-US" dirty="0" smtClean="0">
              <a:latin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D834AFE-C53A-4A13-96EE-3B3B7327EE47}" type="slidenum">
              <a:rPr lang="en-US">
                <a:latin typeface="Times New Roman"/>
              </a:rPr>
              <a:pPr>
                <a:defRPr/>
              </a:pPr>
              <a:t>7</a:t>
            </a:fld>
            <a:endParaRPr lang="en-US" dirty="0">
              <a:latin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4A9530E0-195D-4A85-BB60-F38694CC21D6}" type="datetime1">
              <a:rPr lang="en-US" smtClean="0">
                <a:latin typeface="Times New Roman"/>
              </a:rPr>
              <a:pPr>
                <a:defRPr/>
              </a:pPr>
              <a:t>3/12/2012</a:t>
            </a:fld>
            <a:endParaRPr lang="en-US" dirty="0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Times New Roman"/>
              </a:rPr>
              <a:t>The final</a:t>
            </a:r>
            <a:r>
              <a:rPr lang="en-US" baseline="0" dirty="0" smtClean="0">
                <a:latin typeface="Times New Roman"/>
              </a:rPr>
              <a:t> subtask is completed when Wendy books a room and completes her workitem &lt;c&gt;.</a:t>
            </a:r>
          </a:p>
          <a:p>
            <a:endParaRPr lang="en-US" baseline="0" dirty="0" smtClean="0">
              <a:latin typeface="Times New Roman"/>
            </a:endParaRPr>
          </a:p>
          <a:p>
            <a:r>
              <a:rPr lang="en-US" baseline="0" dirty="0" smtClean="0">
                <a:latin typeface="Times New Roman"/>
              </a:rPr>
              <a:t>Wendy and Mary’s workitems are deleted and the Book Room subtask is completed.</a:t>
            </a:r>
          </a:p>
          <a:p>
            <a:endParaRPr lang="en-US" baseline="0" dirty="0" smtClean="0">
              <a:latin typeface="Times New Roman"/>
            </a:endParaRPr>
          </a:p>
          <a:p>
            <a:r>
              <a:rPr lang="en-US" baseline="0" dirty="0" smtClean="0">
                <a:latin typeface="Times New Roman"/>
              </a:rPr>
              <a:t>Since all the subtasks are now complete the “Presentation” node instance (the original task that spawned the subtasks) is put back into Running state.</a:t>
            </a:r>
          </a:p>
          <a:p>
            <a:endParaRPr lang="en-US" baseline="0" dirty="0" smtClean="0">
              <a:latin typeface="Times New Roman"/>
            </a:endParaRPr>
          </a:p>
          <a:p>
            <a:r>
              <a:rPr lang="en-US" baseline="0" dirty="0" smtClean="0">
                <a:latin typeface="Times New Roman"/>
              </a:rPr>
              <a:t>Because Bob implicitly accepted the Presentation workitem its state becomes Accepted and consequently Mary’s workitem state becomes Deactive.</a:t>
            </a:r>
          </a:p>
          <a:p>
            <a:endParaRPr lang="en-US" baseline="0" dirty="0" smtClean="0">
              <a:latin typeface="Times New Roman"/>
            </a:endParaRPr>
          </a:p>
          <a:p>
            <a:endParaRPr lang="en-US" dirty="0" smtClean="0">
              <a:latin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D834AFE-C53A-4A13-96EE-3B3B7327EE47}" type="slidenum">
              <a:rPr lang="en-US">
                <a:latin typeface="Times New Roman"/>
              </a:rPr>
              <a:pPr>
                <a:defRPr/>
              </a:pPr>
              <a:t>8</a:t>
            </a:fld>
            <a:endParaRPr lang="en-US" dirty="0">
              <a:latin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4A9530E0-195D-4A85-BB60-F38694CC21D6}" type="datetime1">
              <a:rPr lang="en-US" smtClean="0">
                <a:latin typeface="Times New Roman"/>
              </a:rPr>
              <a:pPr>
                <a:defRPr/>
              </a:pPr>
              <a:t>3/12/2012</a:t>
            </a:fld>
            <a:endParaRPr lang="en-US" dirty="0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Times New Roman"/>
              </a:rPr>
              <a:t>Bob now</a:t>
            </a:r>
            <a:r>
              <a:rPr lang="en-US" baseline="0" dirty="0" smtClean="0">
                <a:latin typeface="Times New Roman"/>
              </a:rPr>
              <a:t> completes the original workitem &lt;c&gt;.</a:t>
            </a:r>
          </a:p>
          <a:p>
            <a:endParaRPr lang="en-US" baseline="0" dirty="0" smtClean="0">
              <a:latin typeface="Times New Roman"/>
            </a:endParaRPr>
          </a:p>
          <a:p>
            <a:r>
              <a:rPr lang="en-US" baseline="0" dirty="0" smtClean="0">
                <a:latin typeface="Times New Roman"/>
              </a:rPr>
              <a:t>The process moves on to the next task, in this case Invitation, and a workitem is created for Jane.</a:t>
            </a:r>
          </a:p>
          <a:p>
            <a:endParaRPr lang="en-US" baseline="0" dirty="0" smtClean="0">
              <a:latin typeface="Times New Roman"/>
            </a:endParaRPr>
          </a:p>
          <a:p>
            <a:endParaRPr lang="en-US" dirty="0" smtClean="0">
              <a:latin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D834AFE-C53A-4A13-96EE-3B3B7327EE47}" type="slidenum">
              <a:rPr lang="en-US">
                <a:latin typeface="Times New Roman"/>
              </a:rPr>
              <a:pPr>
                <a:defRPr/>
              </a:pPr>
              <a:t>9</a:t>
            </a:fld>
            <a:endParaRPr lang="en-US" dirty="0">
              <a:latin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4A9530E0-195D-4A85-BB60-F38694CC21D6}" type="datetime1">
              <a:rPr lang="en-US" smtClean="0">
                <a:latin typeface="Times New Roman"/>
              </a:rPr>
              <a:pPr>
                <a:defRPr/>
              </a:pPr>
              <a:t>3/12/2012</a:t>
            </a:fld>
            <a:endParaRPr lang="en-US" dirty="0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rotWithShape="0">
          <a:gsLst>
            <a:gs pos="0">
              <a:srgbClr val="B2C1DB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/>
          <p:cNvSpPr>
            <a:spLocks/>
          </p:cNvSpPr>
          <p:nvPr/>
        </p:nvSpPr>
        <p:spPr bwMode="gray">
          <a:xfrm>
            <a:off x="4978400" y="974725"/>
            <a:ext cx="4165600" cy="3306763"/>
          </a:xfrm>
          <a:custGeom>
            <a:avLst/>
            <a:gdLst>
              <a:gd name="T0" fmla="*/ 4165600 w 1929"/>
              <a:gd name="T1" fmla="*/ 813706 h 1528"/>
              <a:gd name="T2" fmla="*/ 2945505 w 1929"/>
              <a:gd name="T3" fmla="*/ 0 h 1528"/>
              <a:gd name="T4" fmla="*/ 1900326 w 1929"/>
              <a:gd name="T5" fmla="*/ 534536 h 1528"/>
              <a:gd name="T6" fmla="*/ 1900326 w 1929"/>
              <a:gd name="T7" fmla="*/ 1333093 h 1528"/>
              <a:gd name="T8" fmla="*/ 2945505 w 1929"/>
              <a:gd name="T9" fmla="*/ 422002 h 1528"/>
              <a:gd name="T10" fmla="*/ 3856797 w 1929"/>
              <a:gd name="T11" fmla="*/ 1343914 h 1528"/>
              <a:gd name="T12" fmla="*/ 2945505 w 1929"/>
              <a:gd name="T13" fmla="*/ 2255005 h 1528"/>
              <a:gd name="T14" fmla="*/ 2353813 w 1929"/>
              <a:gd name="T15" fmla="*/ 2038593 h 1528"/>
              <a:gd name="T16" fmla="*/ 1734047 w 1929"/>
              <a:gd name="T17" fmla="*/ 1385032 h 1528"/>
              <a:gd name="T18" fmla="*/ 1079730 w 1929"/>
              <a:gd name="T19" fmla="*/ 1164292 h 1528"/>
              <a:gd name="T20" fmla="*/ 2159 w 1929"/>
              <a:gd name="T21" fmla="*/ 2237692 h 1528"/>
              <a:gd name="T22" fmla="*/ 1079730 w 1929"/>
              <a:gd name="T23" fmla="*/ 3306763 h 1528"/>
              <a:gd name="T24" fmla="*/ 1900326 w 1929"/>
              <a:gd name="T25" fmla="*/ 2932372 h 1528"/>
              <a:gd name="T26" fmla="*/ 1900326 w 1929"/>
              <a:gd name="T27" fmla="*/ 2341569 h 1528"/>
              <a:gd name="T28" fmla="*/ 1390693 w 1929"/>
              <a:gd name="T29" fmla="*/ 2841479 h 1528"/>
              <a:gd name="T30" fmla="*/ 1079730 w 1929"/>
              <a:gd name="T31" fmla="*/ 2906402 h 1528"/>
              <a:gd name="T32" fmla="*/ 403819 w 1929"/>
              <a:gd name="T33" fmla="*/ 2237692 h 1528"/>
              <a:gd name="T34" fmla="*/ 1079730 w 1929"/>
              <a:gd name="T35" fmla="*/ 1564653 h 1528"/>
              <a:gd name="T36" fmla="*/ 1554812 w 1929"/>
              <a:gd name="T37" fmla="*/ 1761587 h 1528"/>
              <a:gd name="T38" fmla="*/ 1975907 w 1929"/>
              <a:gd name="T39" fmla="*/ 2244184 h 1528"/>
              <a:gd name="T40" fmla="*/ 2945505 w 1929"/>
              <a:gd name="T41" fmla="*/ 2670514 h 1528"/>
              <a:gd name="T42" fmla="*/ 4165600 w 1929"/>
              <a:gd name="T43" fmla="*/ 1871957 h 1528"/>
              <a:gd name="T44" fmla="*/ 4165600 w 1929"/>
              <a:gd name="T45" fmla="*/ 813706 h 152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1929"/>
              <a:gd name="T70" fmla="*/ 0 h 1528"/>
              <a:gd name="T71" fmla="*/ 1929 w 1929"/>
              <a:gd name="T72" fmla="*/ 1528 h 1528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1929" h="1528">
                <a:moveTo>
                  <a:pt x="1929" y="376"/>
                </a:moveTo>
                <a:cubicBezTo>
                  <a:pt x="1834" y="156"/>
                  <a:pt x="1616" y="0"/>
                  <a:pt x="1364" y="0"/>
                </a:cubicBezTo>
                <a:cubicBezTo>
                  <a:pt x="1167" y="0"/>
                  <a:pt x="993" y="103"/>
                  <a:pt x="880" y="247"/>
                </a:cubicBezTo>
                <a:cubicBezTo>
                  <a:pt x="880" y="616"/>
                  <a:pt x="880" y="616"/>
                  <a:pt x="880" y="616"/>
                </a:cubicBezTo>
                <a:cubicBezTo>
                  <a:pt x="966" y="382"/>
                  <a:pt x="1121" y="195"/>
                  <a:pt x="1364" y="195"/>
                </a:cubicBezTo>
                <a:cubicBezTo>
                  <a:pt x="1597" y="195"/>
                  <a:pt x="1787" y="388"/>
                  <a:pt x="1786" y="621"/>
                </a:cubicBezTo>
                <a:cubicBezTo>
                  <a:pt x="1785" y="854"/>
                  <a:pt x="1597" y="1043"/>
                  <a:pt x="1364" y="1042"/>
                </a:cubicBezTo>
                <a:cubicBezTo>
                  <a:pt x="1260" y="1042"/>
                  <a:pt x="1164" y="1004"/>
                  <a:pt x="1090" y="942"/>
                </a:cubicBezTo>
                <a:cubicBezTo>
                  <a:pt x="999" y="871"/>
                  <a:pt x="898" y="720"/>
                  <a:pt x="803" y="640"/>
                </a:cubicBezTo>
                <a:cubicBezTo>
                  <a:pt x="731" y="577"/>
                  <a:pt x="615" y="538"/>
                  <a:pt x="500" y="538"/>
                </a:cubicBezTo>
                <a:cubicBezTo>
                  <a:pt x="226" y="537"/>
                  <a:pt x="1" y="754"/>
                  <a:pt x="1" y="1034"/>
                </a:cubicBezTo>
                <a:cubicBezTo>
                  <a:pt x="0" y="1309"/>
                  <a:pt x="226" y="1527"/>
                  <a:pt x="500" y="1528"/>
                </a:cubicBezTo>
                <a:cubicBezTo>
                  <a:pt x="655" y="1528"/>
                  <a:pt x="789" y="1466"/>
                  <a:pt x="880" y="1355"/>
                </a:cubicBezTo>
                <a:cubicBezTo>
                  <a:pt x="880" y="1082"/>
                  <a:pt x="880" y="1082"/>
                  <a:pt x="880" y="1082"/>
                </a:cubicBezTo>
                <a:cubicBezTo>
                  <a:pt x="832" y="1168"/>
                  <a:pt x="733" y="1276"/>
                  <a:pt x="644" y="1313"/>
                </a:cubicBezTo>
                <a:cubicBezTo>
                  <a:pt x="600" y="1331"/>
                  <a:pt x="554" y="1343"/>
                  <a:pt x="500" y="1343"/>
                </a:cubicBezTo>
                <a:cubicBezTo>
                  <a:pt x="329" y="1343"/>
                  <a:pt x="187" y="1210"/>
                  <a:pt x="187" y="1034"/>
                </a:cubicBezTo>
                <a:cubicBezTo>
                  <a:pt x="187" y="872"/>
                  <a:pt x="318" y="722"/>
                  <a:pt x="500" y="723"/>
                </a:cubicBezTo>
                <a:cubicBezTo>
                  <a:pt x="586" y="723"/>
                  <a:pt x="663" y="758"/>
                  <a:pt x="720" y="814"/>
                </a:cubicBezTo>
                <a:cubicBezTo>
                  <a:pt x="779" y="871"/>
                  <a:pt x="871" y="990"/>
                  <a:pt x="915" y="1037"/>
                </a:cubicBezTo>
                <a:cubicBezTo>
                  <a:pt x="1026" y="1158"/>
                  <a:pt x="1187" y="1233"/>
                  <a:pt x="1364" y="1234"/>
                </a:cubicBezTo>
                <a:cubicBezTo>
                  <a:pt x="1617" y="1234"/>
                  <a:pt x="1834" y="1082"/>
                  <a:pt x="1929" y="865"/>
                </a:cubicBezTo>
                <a:lnTo>
                  <a:pt x="1929" y="376"/>
                </a:lnTo>
                <a:close/>
              </a:path>
            </a:pathLst>
          </a:custGeom>
          <a:solidFill>
            <a:srgbClr val="C9C9C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>
              <a:latin typeface="+mn-lt"/>
              <a:ea typeface="+mn-ea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gray">
          <a:xfrm>
            <a:off x="-1588" y="4319588"/>
            <a:ext cx="9148763" cy="36512"/>
          </a:xfrm>
          <a:prstGeom prst="rect">
            <a:avLst/>
          </a:prstGeom>
          <a:solidFill>
            <a:srgbClr val="FF00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altLang="ja-JP" sz="1600">
              <a:latin typeface="+mn-lt"/>
            </a:endParaRP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gray">
          <a:xfrm>
            <a:off x="0" y="4303713"/>
            <a:ext cx="9144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AU" dirty="0">
              <a:latin typeface="+mn-lt"/>
              <a:ea typeface="+mn-ea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gray">
          <a:xfrm>
            <a:off x="0" y="4284663"/>
            <a:ext cx="9144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AU" dirty="0"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6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:\Users\grahamb\AppData\Local\Microsoft\Windows\Temporary Internet Files\Content.IE5\JU60Y73V\MPj04384980000[1].jpg"/>
          <p:cNvPicPr preferRelativeResize="0">
            <a:picLocks noChangeArrowheads="1"/>
          </p:cNvPicPr>
          <p:nvPr>
            <p:custDataLst>
              <p:tags r:id="rId1"/>
            </p:custDataLst>
          </p:nvPr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24000" contrast="-25000"/>
          </a:blip>
          <a:srcRect r="3031" b="15143"/>
          <a:stretch>
            <a:fillRect/>
          </a:stretch>
        </p:blipFill>
        <p:spPr bwMode="auto">
          <a:xfrm>
            <a:off x="1" y="701748"/>
            <a:ext cx="9143999" cy="5909969"/>
          </a:xfrm>
          <a:prstGeom prst="rect">
            <a:avLst/>
          </a:prstGeom>
          <a:noFill/>
        </p:spPr>
      </p:pic>
      <p:sp>
        <p:nvSpPr>
          <p:cNvPr id="5" name="Rectangle 6"/>
          <p:cNvSpPr>
            <a:spLocks noChangeArrowheads="1"/>
          </p:cNvSpPr>
          <p:nvPr/>
        </p:nvSpPr>
        <p:spPr bwMode="gray">
          <a:xfrm>
            <a:off x="-1588" y="4319588"/>
            <a:ext cx="9148763" cy="36512"/>
          </a:xfrm>
          <a:prstGeom prst="rect">
            <a:avLst/>
          </a:prstGeom>
          <a:solidFill>
            <a:srgbClr val="FF00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altLang="ja-JP" sz="16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+mn-lt"/>
              </a:defRPr>
            </a:lvl1pPr>
            <a:lvl2pPr>
              <a:defRPr sz="2400">
                <a:latin typeface="+mn-lt"/>
              </a:defRPr>
            </a:lvl2pPr>
            <a:lvl3pPr>
              <a:defRPr sz="20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+mn-lt"/>
              </a:defRPr>
            </a:lvl1pPr>
            <a:lvl2pPr>
              <a:defRPr sz="2400">
                <a:latin typeface="+mn-lt"/>
              </a:defRPr>
            </a:lvl2pPr>
            <a:lvl3pPr>
              <a:defRPr sz="20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6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6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+mn-lt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en-US" noProof="0" smtClean="0"/>
              <a:t>Click icon to add picture</a:t>
            </a:r>
            <a:endParaRPr lang="en-US" alt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508EC0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7150" y="766763"/>
            <a:ext cx="9018588" cy="578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 smtClean="0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90563"/>
            <a:chOff x="0" y="1773"/>
            <a:chExt cx="5760" cy="435"/>
          </a:xfrm>
        </p:grpSpPr>
        <p:sp>
          <p:nvSpPr>
            <p:cNvPr id="8" name="Rectangle 14"/>
            <p:cNvSpPr>
              <a:spLocks noChangeAspect="1" noChangeArrowheads="1" noTextEdit="1"/>
            </p:cNvSpPr>
            <p:nvPr userDrawn="1"/>
          </p:nvSpPr>
          <p:spPr bwMode="gray">
            <a:xfrm>
              <a:off x="0" y="1773"/>
              <a:ext cx="5760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 dirty="0">
                <a:latin typeface="+mn-lt"/>
                <a:ea typeface="+mn-ea"/>
              </a:endParaRPr>
            </a:p>
          </p:txBody>
        </p:sp>
        <p:pic>
          <p:nvPicPr>
            <p:cNvPr id="1036" name="Picture 7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gray">
            <a:xfrm>
              <a:off x="0" y="1773"/>
              <a:ext cx="5759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7" name="Picture 8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1803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8" name="Picture 9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1830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9" name="Picture 10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1857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0" name="Picture 11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1884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1" name="Picture 12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1911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2" name="Picture 13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1938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3" name="Picture 14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1965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4" name="Picture 15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1992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5" name="Picture 16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2019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6" name="Picture 17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2046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7" name="Picture 18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2073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8" name="Picture 19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2100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9" name="Picture 20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2127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50" name="Picture 21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2154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51" name="Picture 22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2181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28" name="Picture 87" descr="222_3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153400" y="146050"/>
            <a:ext cx="884238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Rectangle 4"/>
          <p:cNvSpPr>
            <a:spLocks noChangeArrowheads="1"/>
          </p:cNvSpPr>
          <p:nvPr/>
        </p:nvSpPr>
        <p:spPr bwMode="gray">
          <a:xfrm>
            <a:off x="0" y="7938"/>
            <a:ext cx="9144000" cy="3651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altLang="ja-JP" sz="1600">
              <a:latin typeface="+mn-lt"/>
            </a:endParaRPr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gray">
          <a:xfrm>
            <a:off x="0" y="0"/>
            <a:ext cx="9144000" cy="25400"/>
          </a:xfrm>
          <a:prstGeom prst="rect">
            <a:avLst/>
          </a:prstGeom>
          <a:solidFill>
            <a:srgbClr val="FF00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altLang="ja-JP" sz="1600">
              <a:latin typeface="+mn-lt"/>
            </a:endParaRPr>
          </a:p>
        </p:txBody>
      </p:sp>
      <p:sp>
        <p:nvSpPr>
          <p:cNvPr id="28" name="Line 7"/>
          <p:cNvSpPr>
            <a:spLocks noChangeShapeType="1"/>
          </p:cNvSpPr>
          <p:nvPr/>
        </p:nvSpPr>
        <p:spPr bwMode="gray">
          <a:xfrm>
            <a:off x="0" y="688975"/>
            <a:ext cx="9144000" cy="0"/>
          </a:xfrm>
          <a:prstGeom prst="line">
            <a:avLst/>
          </a:prstGeom>
          <a:noFill/>
          <a:ln w="6350">
            <a:solidFill>
              <a:srgbClr val="808080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AU" dirty="0">
              <a:latin typeface="+mn-lt"/>
              <a:ea typeface="+mn-ea"/>
            </a:endParaRPr>
          </a:p>
        </p:txBody>
      </p:sp>
      <p:sp>
        <p:nvSpPr>
          <p:cNvPr id="29" name="Line 8"/>
          <p:cNvSpPr>
            <a:spLocks noChangeShapeType="1"/>
          </p:cNvSpPr>
          <p:nvPr/>
        </p:nvSpPr>
        <p:spPr bwMode="gray">
          <a:xfrm>
            <a:off x="0" y="41275"/>
            <a:ext cx="9144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AU" dirty="0">
              <a:latin typeface="+mn-lt"/>
              <a:ea typeface="+mn-ea"/>
            </a:endParaRPr>
          </a:p>
        </p:txBody>
      </p:sp>
      <p:sp>
        <p:nvSpPr>
          <p:cNvPr id="1033" name="Title Placeholder 1"/>
          <p:cNvSpPr>
            <a:spLocks noGrp="1"/>
          </p:cNvSpPr>
          <p:nvPr>
            <p:ph type="title"/>
          </p:nvPr>
        </p:nvSpPr>
        <p:spPr bwMode="auto">
          <a:xfrm>
            <a:off x="57150" y="0"/>
            <a:ext cx="7970838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gray">
          <a:xfrm>
            <a:off x="0" y="6616700"/>
            <a:ext cx="9144000" cy="241300"/>
          </a:xfrm>
          <a:prstGeom prst="rect">
            <a:avLst/>
          </a:prstGeom>
          <a:solidFill>
            <a:srgbClr val="808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>
              <a:tabLst>
                <a:tab pos="0" algn="l"/>
                <a:tab pos="4572000" algn="ctr"/>
                <a:tab pos="9144000" algn="r"/>
              </a:tabLst>
            </a:pPr>
            <a:r>
              <a:rPr lang="en-AU" altLang="ja-JP" sz="1000" dirty="0">
                <a:solidFill>
                  <a:schemeClr val="bg1"/>
                </a:solidFill>
                <a:latin typeface="+mn-lt"/>
              </a:rPr>
              <a:t>	</a:t>
            </a:r>
            <a:r>
              <a:rPr lang="en-AU" altLang="ja-JP" sz="1000" dirty="0" smtClean="0">
                <a:solidFill>
                  <a:schemeClr val="bg1"/>
                </a:solidFill>
                <a:latin typeface="+mn-lt"/>
              </a:rPr>
              <a:t>  Interstage BPM v11.2</a:t>
            </a:r>
            <a:r>
              <a:rPr lang="en-AU" altLang="ja-JP" sz="1000" dirty="0">
                <a:solidFill>
                  <a:schemeClr val="bg1"/>
                </a:solidFill>
                <a:latin typeface="+mn-lt"/>
              </a:rPr>
              <a:t>	 </a:t>
            </a:r>
            <a:fld id="{BF43565D-05EA-4068-BB4D-EC67E114E809}" type="slidenum">
              <a:rPr lang="en-AU" altLang="ja-JP" sz="1000" smtClean="0">
                <a:solidFill>
                  <a:schemeClr val="bg1"/>
                </a:solidFill>
                <a:latin typeface="+mn-lt"/>
              </a:rPr>
              <a:pPr>
                <a:tabLst>
                  <a:tab pos="0" algn="l"/>
                  <a:tab pos="4572000" algn="ctr"/>
                  <a:tab pos="9144000" algn="r"/>
                </a:tabLst>
              </a:pPr>
              <a:t>‹#›</a:t>
            </a:fld>
            <a:r>
              <a:rPr lang="en-AU" altLang="ja-JP" sz="1000" dirty="0" smtClean="0">
                <a:solidFill>
                  <a:schemeClr val="bg1"/>
                </a:solidFill>
                <a:latin typeface="+mn-lt"/>
              </a:rPr>
              <a:t>	</a:t>
            </a:r>
            <a:r>
              <a:rPr lang="en-US" altLang="ja-JP" sz="1000" dirty="0" smtClean="0">
                <a:solidFill>
                  <a:schemeClr val="bg1"/>
                </a:solidFill>
                <a:latin typeface="+mn-lt"/>
              </a:rPr>
              <a:t>Copyright </a:t>
            </a:r>
            <a:r>
              <a:rPr lang="en-US" altLang="ja-JP" sz="1000" dirty="0">
                <a:solidFill>
                  <a:schemeClr val="bg1"/>
                </a:solidFill>
                <a:latin typeface="+mn-lt"/>
              </a:rPr>
              <a:t>© 2010 FUJITSU </a:t>
            </a:r>
            <a:r>
              <a:rPr lang="en-US" altLang="ja-JP" sz="1000" dirty="0" smtClean="0">
                <a:solidFill>
                  <a:schemeClr val="bg1"/>
                </a:solidFill>
                <a:latin typeface="+mn-lt"/>
              </a:rPr>
              <a:t>LIMITED  </a:t>
            </a:r>
            <a:endParaRPr lang="en-GB" altLang="ja-JP" sz="900" dirty="0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9" r:id="rId2"/>
    <p:sldLayoutId id="2147483940" r:id="rId3"/>
    <p:sldLayoutId id="2147483941" r:id="rId4"/>
    <p:sldLayoutId id="2147483942" r:id="rId5"/>
    <p:sldLayoutId id="2147483943" r:id="rId6"/>
    <p:sldLayoutId id="2147483944" r:id="rId7"/>
    <p:sldLayoutId id="2147483945" r:id="rId8"/>
    <p:sldLayoutId id="2147483946" r:id="rId9"/>
    <p:sldLayoutId id="2147483947" r:id="rId10"/>
    <p:sldLayoutId id="2147483948" r:id="rId11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n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lnSpc>
          <a:spcPct val="95000"/>
        </a:lnSpc>
        <a:spcBef>
          <a:spcPct val="20000"/>
        </a:spcBef>
        <a:spcAft>
          <a:spcPts val="288"/>
        </a:spcAft>
        <a:buClr>
          <a:srgbClr val="C00000"/>
        </a:buClr>
        <a:buFont typeface="Arial" charset="0"/>
        <a:buChar char="■"/>
        <a:defRPr lang="en-US" altLang="en-US" sz="2400" kern="1200" dirty="0">
          <a:solidFill>
            <a:schemeClr val="tx1"/>
          </a:solidFill>
          <a:latin typeface="+mn-lt"/>
          <a:ea typeface="MS PGothic" pitchFamily="34" charset="-128"/>
          <a:cs typeface="Arial" pitchFamily="34" charset="0"/>
        </a:defRPr>
      </a:lvl1pPr>
      <a:lvl2pPr marL="682625" indent="-341313" algn="l" rtl="0" eaLnBrk="1" fontAlgn="base" hangingPunct="1">
        <a:lnSpc>
          <a:spcPct val="95000"/>
        </a:lnSpc>
        <a:spcBef>
          <a:spcPct val="20000"/>
        </a:spcBef>
        <a:spcAft>
          <a:spcPts val="238"/>
        </a:spcAft>
        <a:buClr>
          <a:srgbClr val="737373"/>
        </a:buClr>
        <a:buSzPct val="80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MS PGothic" pitchFamily="34" charset="-128"/>
          <a:cs typeface="Arial" pitchFamily="34" charset="0"/>
        </a:defRPr>
      </a:lvl2pPr>
      <a:lvl3pPr marL="989013" indent="-341313" algn="l" rtl="0" eaLnBrk="1" fontAlgn="base" hangingPunct="1">
        <a:lnSpc>
          <a:spcPct val="95000"/>
        </a:lnSpc>
        <a:spcBef>
          <a:spcPct val="20000"/>
        </a:spcBef>
        <a:spcAft>
          <a:spcPts val="213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MS PGothic" pitchFamily="34" charset="-128"/>
          <a:cs typeface="Arial" pitchFamily="34" charset="0"/>
        </a:defRPr>
      </a:lvl3pPr>
      <a:lvl4pPr marL="1331913" indent="-341313" algn="l" rtl="0" eaLnBrk="1" fontAlgn="base" hangingPunct="1">
        <a:lnSpc>
          <a:spcPct val="95000"/>
        </a:lnSpc>
        <a:spcBef>
          <a:spcPct val="20000"/>
        </a:spcBef>
        <a:spcAft>
          <a:spcPts val="188"/>
        </a:spcAft>
        <a:buFont typeface="Arial" charset="0"/>
        <a:buChar char="–"/>
        <a:defRPr sz="1600" kern="1200">
          <a:solidFill>
            <a:schemeClr val="tx1"/>
          </a:solidFill>
          <a:latin typeface="+mn-lt"/>
          <a:ea typeface="MS PGothic" pitchFamily="34" charset="-128"/>
          <a:cs typeface="Arial" pitchFamily="34" charset="0"/>
        </a:defRPr>
      </a:lvl4pPr>
      <a:lvl5pPr marL="1673225" indent="-34131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chemeClr val="tx1"/>
          </a:solidFill>
          <a:latin typeface="+mn-lt"/>
          <a:ea typeface="MS PGothic" pitchFamily="34" charset="-128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DYNAMIC BPM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+mn-lt"/>
              </a:rPr>
              <a:t>Dynamic Task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dirty="0" smtClean="0">
                <a:cs typeface="Arial" charset="0"/>
              </a:rPr>
              <a:t>The user who creates a subtasks can decide that the subtask is no longer needed. In this case the subtask state is put into state=Aborted.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The user who create a subtask or subtasks can complete their own workitem before any or all of the subtasks are complete. In this case the subtasks that were not complete are put into state=Aborted.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If Bob completed</a:t>
            </a:r>
            <a:br>
              <a:rPr lang="en-US" dirty="0" smtClean="0">
                <a:cs typeface="Arial" charset="0"/>
              </a:rPr>
            </a:br>
            <a:r>
              <a:rPr lang="en-US" dirty="0" smtClean="0">
                <a:cs typeface="Arial" charset="0"/>
              </a:rPr>
              <a:t>his workitem before</a:t>
            </a:r>
            <a:br>
              <a:rPr lang="en-US" dirty="0" smtClean="0">
                <a:cs typeface="Arial" charset="0"/>
              </a:rPr>
            </a:br>
            <a:r>
              <a:rPr lang="en-US" dirty="0" smtClean="0">
                <a:cs typeface="Arial" charset="0"/>
              </a:rPr>
              <a:t>Sam or Joe or Mary</a:t>
            </a:r>
            <a:br>
              <a:rPr lang="en-US" dirty="0" smtClean="0">
                <a:cs typeface="Arial" charset="0"/>
              </a:rPr>
            </a:br>
            <a:r>
              <a:rPr lang="en-US" dirty="0" smtClean="0">
                <a:cs typeface="Arial" charset="0"/>
              </a:rPr>
              <a:t>or Wendy completed</a:t>
            </a:r>
            <a:br>
              <a:rPr lang="en-US" dirty="0" smtClean="0">
                <a:cs typeface="Arial" charset="0"/>
              </a:rPr>
            </a:br>
            <a:r>
              <a:rPr lang="en-US" dirty="0" smtClean="0">
                <a:cs typeface="Arial" charset="0"/>
              </a:rPr>
              <a:t>their subtasks this</a:t>
            </a:r>
            <a:br>
              <a:rPr lang="en-US" dirty="0" smtClean="0">
                <a:cs typeface="Arial" charset="0"/>
              </a:rPr>
            </a:br>
            <a:r>
              <a:rPr lang="en-US" dirty="0" smtClean="0">
                <a:cs typeface="Arial" charset="0"/>
              </a:rPr>
              <a:t>would be the result.</a:t>
            </a:r>
            <a:endParaRPr dirty="0" smtClean="0">
              <a:cs typeface="Arial" charset="0"/>
            </a:endParaRPr>
          </a:p>
        </p:txBody>
      </p:sp>
      <p:grpSp>
        <p:nvGrpSpPr>
          <p:cNvPr id="2" name="Group 19"/>
          <p:cNvGrpSpPr/>
          <p:nvPr/>
        </p:nvGrpSpPr>
        <p:grpSpPr>
          <a:xfrm>
            <a:off x="3429000" y="2971800"/>
            <a:ext cx="5181600" cy="3657600"/>
            <a:chOff x="2235200" y="2857500"/>
            <a:chExt cx="5181600" cy="3657600"/>
          </a:xfrm>
        </p:grpSpPr>
        <p:sp>
          <p:nvSpPr>
            <p:cNvPr id="4" name="Rectangle 14"/>
            <p:cNvSpPr>
              <a:spLocks noChangeArrowheads="1"/>
            </p:cNvSpPr>
            <p:nvPr/>
          </p:nvSpPr>
          <p:spPr bwMode="gray">
            <a:xfrm>
              <a:off x="2235200" y="2884488"/>
              <a:ext cx="5181600" cy="3630612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fontAlgn="ctr"/>
              <a:endParaRPr kumimoji="1" lang="en-US" sz="12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sp>
          <p:nvSpPr>
            <p:cNvPr id="5" name="Oval 15"/>
            <p:cNvSpPr>
              <a:spLocks noChangeArrowheads="1"/>
            </p:cNvSpPr>
            <p:nvPr/>
          </p:nvSpPr>
          <p:spPr bwMode="gray">
            <a:xfrm>
              <a:off x="2519363" y="3570288"/>
              <a:ext cx="381000" cy="381000"/>
            </a:xfrm>
            <a:prstGeom prst="ellipse">
              <a:avLst/>
            </a:prstGeom>
            <a:solidFill>
              <a:srgbClr val="33CCCC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</a:t>
              </a:r>
            </a:p>
          </p:txBody>
        </p:sp>
        <p:sp>
          <p:nvSpPr>
            <p:cNvPr id="6" name="Oval 16"/>
            <p:cNvSpPr>
              <a:spLocks noChangeArrowheads="1"/>
            </p:cNvSpPr>
            <p:nvPr/>
          </p:nvSpPr>
          <p:spPr bwMode="gray">
            <a:xfrm>
              <a:off x="6654800" y="5905500"/>
              <a:ext cx="381000" cy="38100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E</a:t>
              </a:r>
            </a:p>
          </p:txBody>
        </p:sp>
        <p:cxnSp>
          <p:nvCxnSpPr>
            <p:cNvPr id="7" name="AutoShape 17"/>
            <p:cNvCxnSpPr>
              <a:cxnSpLocks noChangeShapeType="1"/>
              <a:stCxn id="5" idx="6"/>
              <a:endCxn id="11" idx="1"/>
            </p:cNvCxnSpPr>
            <p:nvPr/>
          </p:nvCxnSpPr>
          <p:spPr bwMode="gray">
            <a:xfrm>
              <a:off x="2900363" y="3760788"/>
              <a:ext cx="304800" cy="93980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" name="AutoShape 18"/>
            <p:cNvCxnSpPr>
              <a:cxnSpLocks noChangeShapeType="1"/>
              <a:stCxn id="11" idx="3"/>
            </p:cNvCxnSpPr>
            <p:nvPr/>
          </p:nvCxnSpPr>
          <p:spPr bwMode="gray">
            <a:xfrm>
              <a:off x="4978400" y="4700588"/>
              <a:ext cx="457200" cy="1395412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9" name="AutoShape 19"/>
            <p:cNvCxnSpPr>
              <a:cxnSpLocks noChangeShapeType="1"/>
              <a:endCxn id="6" idx="2"/>
            </p:cNvCxnSpPr>
            <p:nvPr/>
          </p:nvCxnSpPr>
          <p:spPr bwMode="gray">
            <a:xfrm>
              <a:off x="6273800" y="6096000"/>
              <a:ext cx="3810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0" name="Text Box 20"/>
            <p:cNvSpPr txBox="1">
              <a:spLocks noChangeArrowheads="1"/>
            </p:cNvSpPr>
            <p:nvPr/>
          </p:nvSpPr>
          <p:spPr bwMode="gray">
            <a:xfrm>
              <a:off x="2290843" y="2857500"/>
              <a:ext cx="2077877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fontAlgn="ctr"/>
              <a:r>
                <a:rPr kumimoji="1" lang="en-US" altLang="ja-JP" sz="120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PI: Arrange quarterly meeting</a:t>
              </a:r>
            </a:p>
          </p:txBody>
        </p:sp>
        <p:sp>
          <p:nvSpPr>
            <p:cNvPr id="11" name="AutoShape 21"/>
            <p:cNvSpPr>
              <a:spLocks noChangeArrowheads="1"/>
            </p:cNvSpPr>
            <p:nvPr/>
          </p:nvSpPr>
          <p:spPr bwMode="gray">
            <a:xfrm>
              <a:off x="3205163" y="3494088"/>
              <a:ext cx="1773237" cy="2411412"/>
            </a:xfrm>
            <a:prstGeom prst="roundRect">
              <a:avLst>
                <a:gd name="adj" fmla="val 16667"/>
              </a:avLst>
            </a:prstGeom>
            <a:solidFill>
              <a:srgbClr val="33CCCC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tIns="0"/>
            <a:lstStyle/>
            <a:p>
              <a:pPr algn="l" fontAlgn="ctr"/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Facilities</a:t>
              </a:r>
            </a:p>
            <a:p>
              <a:pPr algn="l" fontAlgn="ctr"/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Presentation</a:t>
              </a:r>
            </a:p>
          </p:txBody>
        </p:sp>
        <p:sp>
          <p:nvSpPr>
            <p:cNvPr id="12" name="AutoShape 22"/>
            <p:cNvSpPr>
              <a:spLocks noChangeArrowheads="1"/>
            </p:cNvSpPr>
            <p:nvPr/>
          </p:nvSpPr>
          <p:spPr bwMode="gray">
            <a:xfrm>
              <a:off x="3606800" y="4305300"/>
              <a:ext cx="838200" cy="533400"/>
            </a:xfrm>
            <a:prstGeom prst="roundRect">
              <a:avLst>
                <a:gd name="adj" fmla="val 16667"/>
              </a:avLst>
            </a:prstGeom>
            <a:solidFill>
              <a:srgbClr val="993300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chemeClr val="bg1"/>
                  </a:solidFill>
                  <a:latin typeface="+mn-lt"/>
                  <a:ea typeface="MS UI Gothic" pitchFamily="34" charset="-128"/>
                </a:rPr>
                <a:t>Sam, Joe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chemeClr val="bg1"/>
                  </a:solidFill>
                  <a:latin typeface="+mn-lt"/>
                  <a:ea typeface="MS UI Gothic" pitchFamily="34" charset="-128"/>
                </a:rPr>
                <a:t>Book Projector</a:t>
              </a:r>
            </a:p>
          </p:txBody>
        </p:sp>
        <p:sp>
          <p:nvSpPr>
            <p:cNvPr id="13" name="Line 23"/>
            <p:cNvSpPr>
              <a:spLocks noChangeShapeType="1"/>
            </p:cNvSpPr>
            <p:nvPr/>
          </p:nvSpPr>
          <p:spPr bwMode="gray">
            <a:xfrm flipH="1" flipV="1">
              <a:off x="4445000" y="4762500"/>
              <a:ext cx="762000" cy="2286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14" name="AutoShape 24"/>
            <p:cNvSpPr>
              <a:spLocks noChangeArrowheads="1"/>
            </p:cNvSpPr>
            <p:nvPr/>
          </p:nvSpPr>
          <p:spPr bwMode="gray">
            <a:xfrm>
              <a:off x="3606800" y="5219700"/>
              <a:ext cx="838200" cy="533400"/>
            </a:xfrm>
            <a:prstGeom prst="roundRect">
              <a:avLst>
                <a:gd name="adj" fmla="val 16667"/>
              </a:avLst>
            </a:prstGeom>
            <a:solidFill>
              <a:srgbClr val="993300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chemeClr val="bg1"/>
                  </a:solidFill>
                  <a:latin typeface="+mn-lt"/>
                  <a:ea typeface="MS UI Gothic" pitchFamily="34" charset="-128"/>
                </a:rPr>
                <a:t>Mary, Wendy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chemeClr val="bg1"/>
                  </a:solidFill>
                  <a:latin typeface="+mn-lt"/>
                  <a:ea typeface="MS UI Gothic" pitchFamily="34" charset="-128"/>
                </a:rPr>
                <a:t>Book Room</a:t>
              </a:r>
            </a:p>
          </p:txBody>
        </p:sp>
        <p:sp>
          <p:nvSpPr>
            <p:cNvPr id="15" name="Rectangle 26"/>
            <p:cNvSpPr>
              <a:spLocks noChangeArrowheads="1"/>
            </p:cNvSpPr>
            <p:nvPr/>
          </p:nvSpPr>
          <p:spPr bwMode="gray">
            <a:xfrm>
              <a:off x="5207000" y="4762500"/>
              <a:ext cx="1028700" cy="571500"/>
            </a:xfrm>
            <a:prstGeom prst="rect">
              <a:avLst/>
            </a:prstGeom>
            <a:noFill/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State=Aborted</a:t>
              </a:r>
            </a:p>
          </p:txBody>
        </p:sp>
        <p:sp>
          <p:nvSpPr>
            <p:cNvPr id="16" name="Text Box 27"/>
            <p:cNvSpPr txBox="1">
              <a:spLocks noChangeArrowheads="1"/>
            </p:cNvSpPr>
            <p:nvPr/>
          </p:nvSpPr>
          <p:spPr bwMode="gray">
            <a:xfrm>
              <a:off x="3835400" y="3543300"/>
              <a:ext cx="1143000" cy="2308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fontAlgn="ctr">
                <a:spcBef>
                  <a:spcPct val="50000"/>
                </a:spcBef>
              </a:pPr>
              <a:r>
                <a:rPr kumimoji="1" lang="en-US" sz="9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State=Completed</a:t>
              </a:r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gray">
            <a:xfrm flipH="1">
              <a:off x="4368800" y="5067300"/>
              <a:ext cx="838200" cy="1524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18" name="Rectangle 29"/>
            <p:cNvSpPr>
              <a:spLocks noChangeArrowheads="1"/>
            </p:cNvSpPr>
            <p:nvPr/>
          </p:nvSpPr>
          <p:spPr bwMode="gray">
            <a:xfrm>
              <a:off x="5588000" y="5676900"/>
              <a:ext cx="838200" cy="533400"/>
            </a:xfrm>
            <a:prstGeom prst="rect">
              <a:avLst/>
            </a:prstGeom>
            <a:solidFill>
              <a:srgbClr val="00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WI:Jane</a:t>
              </a:r>
            </a:p>
          </p:txBody>
        </p:sp>
        <p:sp>
          <p:nvSpPr>
            <p:cNvPr id="19" name="AutoShape 30"/>
            <p:cNvSpPr>
              <a:spLocks noChangeArrowheads="1"/>
            </p:cNvSpPr>
            <p:nvPr/>
          </p:nvSpPr>
          <p:spPr bwMode="gray">
            <a:xfrm>
              <a:off x="5511800" y="5829300"/>
              <a:ext cx="838200" cy="533400"/>
            </a:xfrm>
            <a:prstGeom prst="roundRect">
              <a:avLst>
                <a:gd name="adj" fmla="val 16667"/>
              </a:avLst>
            </a:prstGeom>
            <a:solidFill>
              <a:srgbClr val="33CC33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Secretary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Invitations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+mn-lt"/>
              </a:rPr>
              <a:t>Dynamic Task – Subtasking Subtasks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57151" y="766764"/>
            <a:ext cx="9018588" cy="1214437"/>
          </a:xfrm>
        </p:spPr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Sam finds that both the portable projectors are broken.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He creates a subtask for Dave to fix the broken projector.</a:t>
            </a:r>
          </a:p>
        </p:txBody>
      </p:sp>
      <p:grpSp>
        <p:nvGrpSpPr>
          <p:cNvPr id="2" name="Group 111"/>
          <p:cNvGrpSpPr/>
          <p:nvPr/>
        </p:nvGrpSpPr>
        <p:grpSpPr>
          <a:xfrm>
            <a:off x="436643" y="2209800"/>
            <a:ext cx="5202157" cy="3630612"/>
            <a:chOff x="436643" y="2895600"/>
            <a:chExt cx="5202157" cy="3630612"/>
          </a:xfrm>
        </p:grpSpPr>
        <p:sp>
          <p:nvSpPr>
            <p:cNvPr id="113" name="Rectangle 14"/>
            <p:cNvSpPr>
              <a:spLocks noChangeArrowheads="1"/>
            </p:cNvSpPr>
            <p:nvPr/>
          </p:nvSpPr>
          <p:spPr bwMode="gray">
            <a:xfrm>
              <a:off x="457200" y="2895600"/>
              <a:ext cx="5181600" cy="3630612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endParaRPr kumimoji="1" lang="en-US" sz="12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sp>
          <p:nvSpPr>
            <p:cNvPr id="114" name="Oval 15"/>
            <p:cNvSpPr>
              <a:spLocks noChangeArrowheads="1"/>
            </p:cNvSpPr>
            <p:nvPr/>
          </p:nvSpPr>
          <p:spPr bwMode="gray">
            <a:xfrm>
              <a:off x="665163" y="3608388"/>
              <a:ext cx="381000" cy="381000"/>
            </a:xfrm>
            <a:prstGeom prst="ellipse">
              <a:avLst/>
            </a:prstGeom>
            <a:solidFill>
              <a:srgbClr val="33CCCC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</a:t>
              </a:r>
            </a:p>
          </p:txBody>
        </p:sp>
        <p:sp>
          <p:nvSpPr>
            <p:cNvPr id="115" name="Oval 16"/>
            <p:cNvSpPr>
              <a:spLocks noChangeArrowheads="1"/>
            </p:cNvSpPr>
            <p:nvPr/>
          </p:nvSpPr>
          <p:spPr bwMode="gray">
            <a:xfrm>
              <a:off x="4876800" y="5943600"/>
              <a:ext cx="381000" cy="38100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E</a:t>
              </a:r>
            </a:p>
          </p:txBody>
        </p:sp>
        <p:sp>
          <p:nvSpPr>
            <p:cNvPr id="116" name="AutoShape 17"/>
            <p:cNvSpPr>
              <a:spLocks noChangeArrowheads="1"/>
            </p:cNvSpPr>
            <p:nvPr/>
          </p:nvSpPr>
          <p:spPr bwMode="gray">
            <a:xfrm>
              <a:off x="3581400" y="5867400"/>
              <a:ext cx="838200" cy="5334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Secretary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Invitations</a:t>
              </a:r>
            </a:p>
          </p:txBody>
        </p:sp>
        <p:cxnSp>
          <p:nvCxnSpPr>
            <p:cNvPr id="117" name="AutoShape 18"/>
            <p:cNvCxnSpPr>
              <a:cxnSpLocks noChangeShapeType="1"/>
              <a:stCxn id="114" idx="6"/>
              <a:endCxn id="123" idx="1"/>
            </p:cNvCxnSpPr>
            <p:nvPr/>
          </p:nvCxnSpPr>
          <p:spPr bwMode="gray">
            <a:xfrm>
              <a:off x="1046163" y="3798888"/>
              <a:ext cx="304800" cy="93980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18" name="AutoShape 19"/>
            <p:cNvCxnSpPr>
              <a:cxnSpLocks noChangeShapeType="1"/>
              <a:stCxn id="123" idx="3"/>
              <a:endCxn id="116" idx="1"/>
            </p:cNvCxnSpPr>
            <p:nvPr/>
          </p:nvCxnSpPr>
          <p:spPr bwMode="gray">
            <a:xfrm>
              <a:off x="3124200" y="4738688"/>
              <a:ext cx="457200" cy="1395412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19" name="AutoShape 20"/>
            <p:cNvCxnSpPr>
              <a:cxnSpLocks noChangeShapeType="1"/>
              <a:stCxn id="116" idx="3"/>
              <a:endCxn id="115" idx="2"/>
            </p:cNvCxnSpPr>
            <p:nvPr/>
          </p:nvCxnSpPr>
          <p:spPr bwMode="gray">
            <a:xfrm>
              <a:off x="4419600" y="6134100"/>
              <a:ext cx="4572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20" name="Text Box 21"/>
            <p:cNvSpPr txBox="1">
              <a:spLocks noChangeArrowheads="1"/>
            </p:cNvSpPr>
            <p:nvPr/>
          </p:nvSpPr>
          <p:spPr bwMode="gray">
            <a:xfrm>
              <a:off x="436643" y="2895600"/>
              <a:ext cx="2077877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fontAlgn="ctr"/>
              <a:r>
                <a:rPr kumimoji="1" lang="en-US" altLang="ja-JP" sz="120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PI: Arrange quarterly meeting</a:t>
              </a:r>
            </a:p>
          </p:txBody>
        </p:sp>
        <p:sp>
          <p:nvSpPr>
            <p:cNvPr id="121" name="Rectangle 22"/>
            <p:cNvSpPr>
              <a:spLocks noChangeArrowheads="1"/>
            </p:cNvSpPr>
            <p:nvPr/>
          </p:nvSpPr>
          <p:spPr bwMode="gray">
            <a:xfrm>
              <a:off x="1503363" y="3227388"/>
              <a:ext cx="1773237" cy="2411412"/>
            </a:xfrm>
            <a:prstGeom prst="rect">
              <a:avLst/>
            </a:prstGeom>
            <a:solidFill>
              <a:schemeClr val="bg2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9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WI:Mary   State=Inactive</a:t>
              </a:r>
            </a:p>
          </p:txBody>
        </p:sp>
        <p:sp>
          <p:nvSpPr>
            <p:cNvPr id="122" name="Rectangle 23"/>
            <p:cNvSpPr>
              <a:spLocks noChangeArrowheads="1"/>
            </p:cNvSpPr>
            <p:nvPr/>
          </p:nvSpPr>
          <p:spPr bwMode="gray">
            <a:xfrm>
              <a:off x="1427163" y="3379788"/>
              <a:ext cx="1773237" cy="2411412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9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WI:Bob       State=Waiting</a:t>
              </a:r>
            </a:p>
          </p:txBody>
        </p:sp>
        <p:sp>
          <p:nvSpPr>
            <p:cNvPr id="123" name="AutoShape 24"/>
            <p:cNvSpPr>
              <a:spLocks noChangeArrowheads="1"/>
            </p:cNvSpPr>
            <p:nvPr/>
          </p:nvSpPr>
          <p:spPr bwMode="gray">
            <a:xfrm>
              <a:off x="1350963" y="3532188"/>
              <a:ext cx="1773237" cy="2411412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tIns="0"/>
            <a:lstStyle/>
            <a:p>
              <a:pPr algn="l" fontAlgn="ctr"/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Facilities</a:t>
              </a:r>
            </a:p>
            <a:p>
              <a:pPr algn="l" fontAlgn="ctr"/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Presentation</a:t>
              </a:r>
            </a:p>
          </p:txBody>
        </p:sp>
        <p:sp>
          <p:nvSpPr>
            <p:cNvPr id="124" name="Rectangle 25"/>
            <p:cNvSpPr>
              <a:spLocks noChangeArrowheads="1"/>
            </p:cNvSpPr>
            <p:nvPr/>
          </p:nvSpPr>
          <p:spPr bwMode="gray">
            <a:xfrm>
              <a:off x="1981200" y="4038600"/>
              <a:ext cx="762000" cy="533400"/>
            </a:xfrm>
            <a:prstGeom prst="rect">
              <a:avLst/>
            </a:prstGeom>
            <a:solidFill>
              <a:srgbClr val="00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WI:Joe</a:t>
              </a:r>
            </a:p>
          </p:txBody>
        </p:sp>
        <p:sp>
          <p:nvSpPr>
            <p:cNvPr id="125" name="Rectangle 26"/>
            <p:cNvSpPr>
              <a:spLocks noChangeArrowheads="1"/>
            </p:cNvSpPr>
            <p:nvPr/>
          </p:nvSpPr>
          <p:spPr bwMode="gray">
            <a:xfrm>
              <a:off x="1828800" y="4191000"/>
              <a:ext cx="838200" cy="533400"/>
            </a:xfrm>
            <a:prstGeom prst="rect">
              <a:avLst/>
            </a:prstGeom>
            <a:solidFill>
              <a:srgbClr val="00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WI:Sam</a:t>
              </a:r>
            </a:p>
          </p:txBody>
        </p:sp>
        <p:sp>
          <p:nvSpPr>
            <p:cNvPr id="126" name="AutoShape 27"/>
            <p:cNvSpPr>
              <a:spLocks noChangeArrowheads="1"/>
            </p:cNvSpPr>
            <p:nvPr/>
          </p:nvSpPr>
          <p:spPr bwMode="gray">
            <a:xfrm>
              <a:off x="1752600" y="4343400"/>
              <a:ext cx="838200" cy="533400"/>
            </a:xfrm>
            <a:prstGeom prst="roundRect">
              <a:avLst>
                <a:gd name="adj" fmla="val 16667"/>
              </a:avLst>
            </a:prstGeom>
            <a:solidFill>
              <a:srgbClr val="33CC33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Sam, Joe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Book Projector</a:t>
              </a:r>
            </a:p>
          </p:txBody>
        </p:sp>
        <p:sp>
          <p:nvSpPr>
            <p:cNvPr id="127" name="AutoShape 28"/>
            <p:cNvSpPr>
              <a:spLocks noChangeArrowheads="1"/>
            </p:cNvSpPr>
            <p:nvPr/>
          </p:nvSpPr>
          <p:spPr bwMode="gray">
            <a:xfrm>
              <a:off x="3810000" y="5105400"/>
              <a:ext cx="1219200" cy="304800"/>
            </a:xfrm>
            <a:prstGeom prst="wedgeRectCallout">
              <a:avLst>
                <a:gd name="adj1" fmla="val -48829"/>
                <a:gd name="adj2" fmla="val 6250"/>
              </a:avLst>
            </a:prstGeom>
            <a:noFill/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Dynamic Tasks</a:t>
              </a:r>
            </a:p>
          </p:txBody>
        </p:sp>
        <p:sp>
          <p:nvSpPr>
            <p:cNvPr id="128" name="Line 29"/>
            <p:cNvSpPr>
              <a:spLocks noChangeShapeType="1"/>
            </p:cNvSpPr>
            <p:nvPr/>
          </p:nvSpPr>
          <p:spPr bwMode="gray">
            <a:xfrm flipH="1" flipV="1">
              <a:off x="2590800" y="4800600"/>
              <a:ext cx="1219200" cy="3810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129" name="Line 30"/>
            <p:cNvSpPr>
              <a:spLocks noChangeShapeType="1"/>
            </p:cNvSpPr>
            <p:nvPr/>
          </p:nvSpPr>
          <p:spPr bwMode="gray">
            <a:xfrm flipH="1">
              <a:off x="2590800" y="5334000"/>
              <a:ext cx="1219200" cy="3810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130" name="Rectangle 31"/>
            <p:cNvSpPr>
              <a:spLocks noChangeArrowheads="1"/>
            </p:cNvSpPr>
            <p:nvPr/>
          </p:nvSpPr>
          <p:spPr bwMode="gray">
            <a:xfrm>
              <a:off x="3810000" y="4724400"/>
              <a:ext cx="1219200" cy="304800"/>
            </a:xfrm>
            <a:prstGeom prst="rect">
              <a:avLst/>
            </a:prstGeom>
            <a:noFill/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Regular Workitems</a:t>
              </a:r>
            </a:p>
          </p:txBody>
        </p:sp>
        <p:sp>
          <p:nvSpPr>
            <p:cNvPr id="131" name="Line 32"/>
            <p:cNvSpPr>
              <a:spLocks noChangeShapeType="1"/>
            </p:cNvSpPr>
            <p:nvPr/>
          </p:nvSpPr>
          <p:spPr bwMode="gray">
            <a:xfrm flipH="1" flipV="1">
              <a:off x="2743200" y="4343400"/>
              <a:ext cx="1066800" cy="4572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132" name="Line 33"/>
            <p:cNvSpPr>
              <a:spLocks noChangeShapeType="1"/>
            </p:cNvSpPr>
            <p:nvPr/>
          </p:nvSpPr>
          <p:spPr bwMode="gray">
            <a:xfrm flipH="1" flipV="1">
              <a:off x="2667000" y="4495800"/>
              <a:ext cx="1143000" cy="3810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133" name="Line 34"/>
            <p:cNvSpPr>
              <a:spLocks noChangeShapeType="1"/>
            </p:cNvSpPr>
            <p:nvPr/>
          </p:nvSpPr>
          <p:spPr bwMode="gray">
            <a:xfrm flipH="1">
              <a:off x="2743200" y="4953000"/>
              <a:ext cx="1066800" cy="2286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134" name="Rectangle 36"/>
            <p:cNvSpPr>
              <a:spLocks noChangeArrowheads="1"/>
            </p:cNvSpPr>
            <p:nvPr/>
          </p:nvSpPr>
          <p:spPr bwMode="gray">
            <a:xfrm>
              <a:off x="1905000" y="4953000"/>
              <a:ext cx="838200" cy="533400"/>
            </a:xfrm>
            <a:prstGeom prst="rect">
              <a:avLst/>
            </a:prstGeom>
            <a:solidFill>
              <a:srgbClr val="00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WI:Wendy</a:t>
              </a:r>
            </a:p>
          </p:txBody>
        </p:sp>
        <p:sp>
          <p:nvSpPr>
            <p:cNvPr id="135" name="Rectangle 38"/>
            <p:cNvSpPr>
              <a:spLocks noChangeArrowheads="1"/>
            </p:cNvSpPr>
            <p:nvPr/>
          </p:nvSpPr>
          <p:spPr bwMode="gray">
            <a:xfrm>
              <a:off x="1828800" y="5105400"/>
              <a:ext cx="838200" cy="533400"/>
            </a:xfrm>
            <a:prstGeom prst="rect">
              <a:avLst/>
            </a:prstGeom>
            <a:solidFill>
              <a:srgbClr val="00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WI:Mary</a:t>
              </a:r>
            </a:p>
          </p:txBody>
        </p:sp>
        <p:sp>
          <p:nvSpPr>
            <p:cNvPr id="136" name="AutoShape 39"/>
            <p:cNvSpPr>
              <a:spLocks noChangeArrowheads="1"/>
            </p:cNvSpPr>
            <p:nvPr/>
          </p:nvSpPr>
          <p:spPr bwMode="gray">
            <a:xfrm>
              <a:off x="1752600" y="5257800"/>
              <a:ext cx="838200" cy="533400"/>
            </a:xfrm>
            <a:prstGeom prst="roundRect">
              <a:avLst>
                <a:gd name="adj" fmla="val 16667"/>
              </a:avLst>
            </a:prstGeom>
            <a:solidFill>
              <a:srgbClr val="33CC33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Mary, Wendy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Book Room</a:t>
              </a:r>
            </a:p>
          </p:txBody>
        </p:sp>
        <p:sp>
          <p:nvSpPr>
            <p:cNvPr id="137" name="Line 40"/>
            <p:cNvSpPr>
              <a:spLocks noChangeShapeType="1"/>
            </p:cNvSpPr>
            <p:nvPr/>
          </p:nvSpPr>
          <p:spPr bwMode="gray">
            <a:xfrm flipH="1">
              <a:off x="2667000" y="5029200"/>
              <a:ext cx="1143000" cy="3810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138" name="Text Box 41"/>
            <p:cNvSpPr txBox="1">
              <a:spLocks noChangeArrowheads="1"/>
            </p:cNvSpPr>
            <p:nvPr/>
          </p:nvSpPr>
          <p:spPr bwMode="gray">
            <a:xfrm>
              <a:off x="2209800" y="3581400"/>
              <a:ext cx="2133600" cy="2286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 fontAlgn="ctr">
                <a:spcBef>
                  <a:spcPct val="50000"/>
                </a:spcBef>
              </a:pPr>
              <a:r>
                <a:rPr kumimoji="1" lang="en-US" sz="9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State=Waiting</a:t>
              </a:r>
            </a:p>
          </p:txBody>
        </p:sp>
      </p:grpSp>
      <p:grpSp>
        <p:nvGrpSpPr>
          <p:cNvPr id="3" name="Group 158"/>
          <p:cNvGrpSpPr/>
          <p:nvPr/>
        </p:nvGrpSpPr>
        <p:grpSpPr>
          <a:xfrm>
            <a:off x="457200" y="2209800"/>
            <a:ext cx="5486400" cy="4011613"/>
            <a:chOff x="2171700" y="2514600"/>
            <a:chExt cx="5486400" cy="4011613"/>
          </a:xfrm>
        </p:grpSpPr>
        <p:sp>
          <p:nvSpPr>
            <p:cNvPr id="139" name="Rectangle 2"/>
            <p:cNvSpPr>
              <a:spLocks noChangeArrowheads="1"/>
            </p:cNvSpPr>
            <p:nvPr/>
          </p:nvSpPr>
          <p:spPr bwMode="gray">
            <a:xfrm>
              <a:off x="2171700" y="2514600"/>
              <a:ext cx="5486400" cy="4011613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endParaRPr kumimoji="1" lang="en-US" sz="12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sp>
          <p:nvSpPr>
            <p:cNvPr id="140" name="Rectangle 4"/>
            <p:cNvSpPr>
              <a:spLocks noChangeArrowheads="1"/>
            </p:cNvSpPr>
            <p:nvPr/>
          </p:nvSpPr>
          <p:spPr bwMode="gray">
            <a:xfrm>
              <a:off x="3222625" y="2846388"/>
              <a:ext cx="2225675" cy="3249612"/>
            </a:xfrm>
            <a:prstGeom prst="rect">
              <a:avLst/>
            </a:prstGeom>
            <a:solidFill>
              <a:schemeClr val="bg2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9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WI:Mary   </a:t>
              </a:r>
            </a:p>
          </p:txBody>
        </p:sp>
        <p:sp>
          <p:nvSpPr>
            <p:cNvPr id="141" name="Rectangle 5"/>
            <p:cNvSpPr>
              <a:spLocks noChangeArrowheads="1"/>
            </p:cNvSpPr>
            <p:nvPr/>
          </p:nvSpPr>
          <p:spPr bwMode="gray">
            <a:xfrm>
              <a:off x="3143250" y="2998788"/>
              <a:ext cx="2225675" cy="3325812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9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WI:Bob       </a:t>
              </a:r>
            </a:p>
          </p:txBody>
        </p:sp>
        <p:sp>
          <p:nvSpPr>
            <p:cNvPr id="142" name="AutoShape 6"/>
            <p:cNvSpPr>
              <a:spLocks noChangeArrowheads="1"/>
            </p:cNvSpPr>
            <p:nvPr/>
          </p:nvSpPr>
          <p:spPr bwMode="gray">
            <a:xfrm>
              <a:off x="3086100" y="3124200"/>
              <a:ext cx="2205038" cy="3325813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tIns="0"/>
            <a:lstStyle/>
            <a:p>
              <a:pPr fontAlgn="ctr"/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Facilities</a:t>
              </a:r>
            </a:p>
            <a:p>
              <a:pPr fontAlgn="ctr"/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Presentation</a:t>
              </a:r>
            </a:p>
          </p:txBody>
        </p:sp>
        <p:sp>
          <p:nvSpPr>
            <p:cNvPr id="143" name="Oval 19"/>
            <p:cNvSpPr>
              <a:spLocks noChangeArrowheads="1"/>
            </p:cNvSpPr>
            <p:nvPr/>
          </p:nvSpPr>
          <p:spPr bwMode="gray">
            <a:xfrm>
              <a:off x="2455863" y="3227388"/>
              <a:ext cx="381000" cy="381000"/>
            </a:xfrm>
            <a:prstGeom prst="ellipse">
              <a:avLst/>
            </a:prstGeom>
            <a:solidFill>
              <a:srgbClr val="33CCCC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</a:t>
              </a:r>
            </a:p>
          </p:txBody>
        </p:sp>
        <p:sp>
          <p:nvSpPr>
            <p:cNvPr id="144" name="Oval 20"/>
            <p:cNvSpPr>
              <a:spLocks noChangeArrowheads="1"/>
            </p:cNvSpPr>
            <p:nvPr/>
          </p:nvSpPr>
          <p:spPr bwMode="gray">
            <a:xfrm>
              <a:off x="7124700" y="5562600"/>
              <a:ext cx="381000" cy="38100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E</a:t>
              </a:r>
            </a:p>
          </p:txBody>
        </p:sp>
        <p:sp>
          <p:nvSpPr>
            <p:cNvPr id="145" name="AutoShape 21"/>
            <p:cNvSpPr>
              <a:spLocks noChangeArrowheads="1"/>
            </p:cNvSpPr>
            <p:nvPr/>
          </p:nvSpPr>
          <p:spPr bwMode="gray">
            <a:xfrm>
              <a:off x="5981700" y="5486400"/>
              <a:ext cx="838200" cy="5334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Secretary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Invitations</a:t>
              </a:r>
            </a:p>
          </p:txBody>
        </p:sp>
        <p:cxnSp>
          <p:nvCxnSpPr>
            <p:cNvPr id="146" name="AutoShape 22"/>
            <p:cNvCxnSpPr>
              <a:cxnSpLocks noChangeShapeType="1"/>
              <a:stCxn id="143" idx="6"/>
              <a:endCxn id="142" idx="1"/>
            </p:cNvCxnSpPr>
            <p:nvPr/>
          </p:nvCxnSpPr>
          <p:spPr bwMode="gray">
            <a:xfrm>
              <a:off x="2836863" y="3417888"/>
              <a:ext cx="249237" cy="1370012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47" name="AutoShape 23"/>
            <p:cNvCxnSpPr>
              <a:cxnSpLocks noChangeShapeType="1"/>
              <a:stCxn id="142" idx="3"/>
              <a:endCxn id="145" idx="1"/>
            </p:cNvCxnSpPr>
            <p:nvPr/>
          </p:nvCxnSpPr>
          <p:spPr bwMode="gray">
            <a:xfrm>
              <a:off x="5291138" y="4787900"/>
              <a:ext cx="690562" cy="96520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48" name="AutoShape 24"/>
            <p:cNvCxnSpPr>
              <a:cxnSpLocks noChangeShapeType="1"/>
              <a:stCxn id="145" idx="3"/>
              <a:endCxn id="144" idx="2"/>
            </p:cNvCxnSpPr>
            <p:nvPr/>
          </p:nvCxnSpPr>
          <p:spPr bwMode="gray">
            <a:xfrm>
              <a:off x="6819900" y="5753100"/>
              <a:ext cx="3048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49" name="Rectangle 25"/>
            <p:cNvSpPr>
              <a:spLocks noChangeArrowheads="1"/>
            </p:cNvSpPr>
            <p:nvPr/>
          </p:nvSpPr>
          <p:spPr bwMode="gray">
            <a:xfrm>
              <a:off x="3390900" y="3581400"/>
              <a:ext cx="1752600" cy="1524000"/>
            </a:xfrm>
            <a:prstGeom prst="rect">
              <a:avLst/>
            </a:prstGeom>
            <a:solidFill>
              <a:schemeClr val="bg2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9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WI:Joe</a:t>
              </a:r>
            </a:p>
          </p:txBody>
        </p:sp>
        <p:sp>
          <p:nvSpPr>
            <p:cNvPr id="150" name="Text Box 26"/>
            <p:cNvSpPr txBox="1">
              <a:spLocks noChangeArrowheads="1"/>
            </p:cNvSpPr>
            <p:nvPr/>
          </p:nvSpPr>
          <p:spPr bwMode="gray">
            <a:xfrm>
              <a:off x="2227343" y="2514600"/>
              <a:ext cx="2077877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fontAlgn="ctr"/>
              <a:r>
                <a:rPr kumimoji="1" lang="en-US" altLang="ja-JP" sz="120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PI: Arrange quarterly meeting</a:t>
              </a:r>
            </a:p>
          </p:txBody>
        </p:sp>
        <p:sp>
          <p:nvSpPr>
            <p:cNvPr id="151" name="Rectangle 27"/>
            <p:cNvSpPr>
              <a:spLocks noChangeArrowheads="1"/>
            </p:cNvSpPr>
            <p:nvPr/>
          </p:nvSpPr>
          <p:spPr bwMode="gray">
            <a:xfrm>
              <a:off x="3695700" y="5486400"/>
              <a:ext cx="838200" cy="533400"/>
            </a:xfrm>
            <a:prstGeom prst="rect">
              <a:avLst/>
            </a:prstGeom>
            <a:solidFill>
              <a:srgbClr val="00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WI:Wendy</a:t>
              </a:r>
            </a:p>
          </p:txBody>
        </p:sp>
        <p:sp>
          <p:nvSpPr>
            <p:cNvPr id="152" name="Rectangle 28"/>
            <p:cNvSpPr>
              <a:spLocks noChangeArrowheads="1"/>
            </p:cNvSpPr>
            <p:nvPr/>
          </p:nvSpPr>
          <p:spPr bwMode="gray">
            <a:xfrm>
              <a:off x="3619500" y="5638800"/>
              <a:ext cx="838200" cy="533400"/>
            </a:xfrm>
            <a:prstGeom prst="rect">
              <a:avLst/>
            </a:prstGeom>
            <a:solidFill>
              <a:srgbClr val="00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WI:Mary</a:t>
              </a:r>
            </a:p>
          </p:txBody>
        </p:sp>
        <p:sp>
          <p:nvSpPr>
            <p:cNvPr id="153" name="AutoShape 29"/>
            <p:cNvSpPr>
              <a:spLocks noChangeArrowheads="1"/>
            </p:cNvSpPr>
            <p:nvPr/>
          </p:nvSpPr>
          <p:spPr bwMode="gray">
            <a:xfrm>
              <a:off x="3543300" y="5791200"/>
              <a:ext cx="838200" cy="533400"/>
            </a:xfrm>
            <a:prstGeom prst="roundRect">
              <a:avLst>
                <a:gd name="adj" fmla="val 16667"/>
              </a:avLst>
            </a:prstGeom>
            <a:solidFill>
              <a:srgbClr val="33CC33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Mary, Wendy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Book Room</a:t>
              </a:r>
            </a:p>
          </p:txBody>
        </p:sp>
        <p:sp>
          <p:nvSpPr>
            <p:cNvPr id="154" name="Rectangle 31"/>
            <p:cNvSpPr>
              <a:spLocks noChangeArrowheads="1"/>
            </p:cNvSpPr>
            <p:nvPr/>
          </p:nvSpPr>
          <p:spPr bwMode="gray">
            <a:xfrm>
              <a:off x="3314700" y="3733800"/>
              <a:ext cx="1752600" cy="152400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9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WI:Sam</a:t>
              </a:r>
            </a:p>
          </p:txBody>
        </p:sp>
        <p:sp>
          <p:nvSpPr>
            <p:cNvPr id="155" name="AutoShape 32"/>
            <p:cNvSpPr>
              <a:spLocks noChangeArrowheads="1"/>
            </p:cNvSpPr>
            <p:nvPr/>
          </p:nvSpPr>
          <p:spPr bwMode="gray">
            <a:xfrm>
              <a:off x="3217863" y="3886200"/>
              <a:ext cx="1773237" cy="1524000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tIns="0"/>
            <a:lstStyle/>
            <a:p>
              <a:pPr fontAlgn="ctr"/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Sam, Joe</a:t>
              </a:r>
            </a:p>
            <a:p>
              <a:pPr fontAlgn="ctr"/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Book Projector</a:t>
              </a:r>
            </a:p>
          </p:txBody>
        </p:sp>
        <p:grpSp>
          <p:nvGrpSpPr>
            <p:cNvPr id="4" name="Group 33"/>
            <p:cNvGrpSpPr>
              <a:grpSpLocks/>
            </p:cNvGrpSpPr>
            <p:nvPr/>
          </p:nvGrpSpPr>
          <p:grpSpPr bwMode="auto">
            <a:xfrm>
              <a:off x="3695700" y="4343400"/>
              <a:ext cx="914400" cy="685800"/>
              <a:chOff x="1344" y="2736"/>
              <a:chExt cx="576" cy="432"/>
            </a:xfrm>
          </p:grpSpPr>
          <p:sp>
            <p:nvSpPr>
              <p:cNvPr id="157" name="Rectangle 34"/>
              <p:cNvSpPr>
                <a:spLocks noChangeArrowheads="1"/>
              </p:cNvSpPr>
              <p:nvPr/>
            </p:nvSpPr>
            <p:spPr bwMode="gray">
              <a:xfrm>
                <a:off x="1392" y="2736"/>
                <a:ext cx="528" cy="336"/>
              </a:xfrm>
              <a:prstGeom prst="rect">
                <a:avLst/>
              </a:prstGeom>
              <a:solidFill>
                <a:srgbClr val="00FF00"/>
              </a:solidFill>
              <a:ln w="9525" algn="ctr">
                <a:solidFill>
                  <a:srgbClr val="505050"/>
                </a:solidFill>
                <a:miter lim="800000"/>
                <a:headEnd/>
                <a:tailEnd/>
              </a:ln>
              <a:effectLst/>
            </p:spPr>
            <p:txBody>
              <a:bodyPr wrap="none" tIns="0" bIns="0"/>
              <a:lstStyle/>
              <a:p>
                <a:pPr fontAlgn="ctr"/>
                <a:r>
                  <a:rPr kumimoji="1" lang="en-US" sz="1000" b="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WI:Dave</a:t>
                </a:r>
              </a:p>
            </p:txBody>
          </p:sp>
          <p:sp>
            <p:nvSpPr>
              <p:cNvPr id="158" name="AutoShape 35"/>
              <p:cNvSpPr>
                <a:spLocks noChangeArrowheads="1"/>
              </p:cNvSpPr>
              <p:nvPr/>
            </p:nvSpPr>
            <p:spPr bwMode="gray">
              <a:xfrm>
                <a:off x="1344" y="2832"/>
                <a:ext cx="528" cy="336"/>
              </a:xfrm>
              <a:prstGeom prst="roundRect">
                <a:avLst>
                  <a:gd name="adj" fmla="val 16667"/>
                </a:avLst>
              </a:prstGeom>
              <a:solidFill>
                <a:srgbClr val="33CC33"/>
              </a:solidFill>
              <a:ln w="9525" algn="ctr">
                <a:solidFill>
                  <a:srgbClr val="50505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ctr">
                  <a:lnSpc>
                    <a:spcPct val="150000"/>
                  </a:lnSpc>
                </a:pPr>
                <a:r>
                  <a:rPr kumimoji="1" lang="en-US" altLang="ja-JP" sz="1000" b="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Maintenance</a:t>
                </a:r>
              </a:p>
              <a:p>
                <a:pPr algn="ctr" fontAlgn="ctr">
                  <a:lnSpc>
                    <a:spcPct val="150000"/>
                  </a:lnSpc>
                </a:pPr>
                <a:r>
                  <a:rPr kumimoji="1" lang="en-US" altLang="ja-JP" sz="1000" b="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Fix broken proj</a:t>
                </a:r>
              </a:p>
            </p:txBody>
          </p:sp>
        </p:grpSp>
      </p:grpSp>
      <p:sp>
        <p:nvSpPr>
          <p:cNvPr id="160" name="Rectangle 3"/>
          <p:cNvSpPr txBox="1">
            <a:spLocks noChangeArrowheads="1"/>
          </p:cNvSpPr>
          <p:nvPr/>
        </p:nvSpPr>
        <p:spPr bwMode="auto">
          <a:xfrm>
            <a:off x="6019800" y="2209801"/>
            <a:ext cx="2903538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algn="l" defTabSz="914400" rtl="0" eaLnBrk="1" fontAlgn="base" latinLnBrk="0" hangingPunct="1">
              <a:lnSpc>
                <a:spcPct val="95000"/>
              </a:lnSpc>
              <a:spcBef>
                <a:spcPct val="20000"/>
              </a:spcBef>
              <a:spcAft>
                <a:spcPts val="288"/>
              </a:spcAft>
              <a:buClr>
                <a:srgbClr val="C00000"/>
              </a:buClr>
              <a:buSzTx/>
              <a:tabLst/>
              <a:defRPr/>
            </a:pPr>
            <a:r>
              <a:rPr lang="en-US" altLang="en-US" sz="2400" b="0" dirty="0" smtClean="0">
                <a:solidFill>
                  <a:schemeClr val="tx1"/>
                </a:solidFill>
                <a:latin typeface="+mn-lt"/>
                <a:cs typeface="Arial" charset="0"/>
              </a:rPr>
              <a:t>In this case the original dynamic subtask has been further subtasked</a:t>
            </a: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S PGothic" pitchFamily="34" charset="-128"/>
                <a:cs typeface="Arial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+mn-lt"/>
              </a:rPr>
              <a:t>Dynamic Task –Using Comments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+mn-ea"/>
                <a:cs typeface="+mn-cs"/>
              </a:rPr>
              <a:t>Scenario: The projectors may not be fixed before the meeting.</a:t>
            </a:r>
          </a:p>
          <a:p>
            <a:pPr lvl="1" eaLnBrk="1" hangingPunct="1"/>
            <a:r>
              <a:rPr lang="en-US" dirty="0" smtClean="0">
                <a:latin typeface="+mn-lt"/>
                <a:ea typeface="+mn-ea"/>
                <a:cs typeface="+mn-cs"/>
              </a:rPr>
              <a:t>Mary books a room and completes her workitem</a:t>
            </a:r>
            <a:r>
              <a:rPr dirty="0" smtClean="0">
                <a:latin typeface="+mn-lt"/>
                <a:cs typeface="Arial" charset="0"/>
              </a:rPr>
              <a:t>.</a:t>
            </a:r>
          </a:p>
          <a:p>
            <a:pPr lvl="1" eaLnBrk="1" hangingPunct="1"/>
            <a:r>
              <a:rPr lang="en-US" altLang="en-US" dirty="0" smtClean="0">
                <a:latin typeface="+mn-lt"/>
                <a:ea typeface="+mn-ea"/>
                <a:cs typeface="+mn-cs"/>
              </a:rPr>
              <a:t>After Sam creates the “fix broken projector” sub task, he uses his workitem (in waiting state) to write a comment: </a:t>
            </a:r>
          </a:p>
          <a:p>
            <a:pPr lvl="2"/>
            <a:r>
              <a:rPr lang="en-US" dirty="0" smtClean="0">
                <a:latin typeface="+mn-lt"/>
              </a:rPr>
              <a:t>“Bob, both our projectors are currently broken. I have asked maintenance to fix one quickly, but from my past experience, they may not be able to fix it in time for your meeting.”</a:t>
            </a:r>
          </a:p>
          <a:p>
            <a:pPr lvl="1" eaLnBrk="1" hangingPunct="1"/>
            <a:r>
              <a:rPr lang="en-US" altLang="ja-JP" dirty="0" smtClean="0">
                <a:latin typeface="+mn-lt"/>
                <a:ea typeface="+mn-ea"/>
                <a:cs typeface="+mn-cs"/>
              </a:rPr>
              <a:t>Bob sees Sam’s comment. He creates another Book Room subtask with a comment:</a:t>
            </a:r>
          </a:p>
          <a:p>
            <a:pPr lvl="2"/>
            <a:r>
              <a:rPr lang="en-US" altLang="ja-JP" dirty="0" smtClean="0">
                <a:latin typeface="+mn-lt"/>
              </a:rPr>
              <a:t> “Mary, Wendy, please see if we can have our meeting in another building that has a room with a built-in projector.”</a:t>
            </a:r>
          </a:p>
          <a:p>
            <a:pPr lvl="1" eaLnBrk="1" hangingPunct="1"/>
            <a:r>
              <a:rPr lang="en-US" altLang="ja-JP" dirty="0" smtClean="0">
                <a:latin typeface="+mn-lt"/>
                <a:ea typeface="+mn-ea"/>
                <a:cs typeface="+mn-cs"/>
              </a:rPr>
              <a:t>Wendy finds such a room in an adjacent building and books it. She comments: </a:t>
            </a:r>
          </a:p>
          <a:p>
            <a:pPr lvl="2"/>
            <a:r>
              <a:rPr lang="en-US" altLang="ja-JP" dirty="0" smtClean="0">
                <a:latin typeface="+mn-lt"/>
              </a:rPr>
              <a:t>“I have booked room 102 in bldg B, which has a built-in projector”. </a:t>
            </a:r>
          </a:p>
          <a:p>
            <a:pPr lvl="1" eaLnBrk="1" hangingPunct="1"/>
            <a:r>
              <a:rPr lang="en-US" altLang="ja-JP" dirty="0" smtClean="0">
                <a:latin typeface="+mn-lt"/>
                <a:ea typeface="+mn-ea"/>
                <a:cs typeface="+mn-cs"/>
              </a:rPr>
              <a:t>Bob completes his workitem.</a:t>
            </a:r>
          </a:p>
          <a:p>
            <a:pPr lvl="1" eaLnBrk="1" hangingPunct="1"/>
            <a:r>
              <a:rPr lang="en-US" altLang="ja-JP" dirty="0" smtClean="0">
                <a:latin typeface="+mn-lt"/>
                <a:ea typeface="+mn-ea"/>
                <a:cs typeface="+mn-cs"/>
              </a:rPr>
              <a:t>Secretary Jane sees Wendy’s comment, and includes the location “Building B, Room 102” in her meeting invitations.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dynamic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Dynamic process can be created directly in console without process definition.</a:t>
            </a:r>
          </a:p>
          <a:p>
            <a:r>
              <a:rPr lang="en-US" dirty="0" smtClean="0"/>
              <a:t>Creating dynamic process creates an instance with one task</a:t>
            </a:r>
          </a:p>
          <a:p>
            <a:r>
              <a:rPr lang="en-US" dirty="0" smtClean="0"/>
              <a:t>Select “Create Dynamic Process” on “My Process” tab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465" y="2530548"/>
            <a:ext cx="6639146" cy="3864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Subtask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Subtasks can be added in task panel in BPM Console</a:t>
            </a:r>
            <a:endParaRPr lang="en-US" dirty="0"/>
          </a:p>
        </p:txBody>
      </p:sp>
      <p:pic>
        <p:nvPicPr>
          <p:cNvPr id="18606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6247" y="1451122"/>
            <a:ext cx="7200900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636335" y="4008474"/>
            <a:ext cx="1307805" cy="3615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ular Callout 5"/>
          <p:cNvSpPr/>
          <p:nvPr/>
        </p:nvSpPr>
        <p:spPr>
          <a:xfrm>
            <a:off x="2073348" y="5422605"/>
            <a:ext cx="1488559" cy="612648"/>
          </a:xfrm>
          <a:prstGeom prst="wedgeRectCallout">
            <a:avLst>
              <a:gd name="adj1" fmla="val -55717"/>
              <a:gd name="adj2" fmla="val -1110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Enter task information</a:t>
            </a:r>
            <a:endParaRPr lang="en-US" dirty="0"/>
          </a:p>
        </p:txBody>
      </p:sp>
      <p:sp>
        <p:nvSpPr>
          <p:cNvPr id="7" name="Rectangular Callout 6"/>
          <p:cNvSpPr/>
          <p:nvPr/>
        </p:nvSpPr>
        <p:spPr>
          <a:xfrm>
            <a:off x="5054008" y="3310270"/>
            <a:ext cx="1488559" cy="612648"/>
          </a:xfrm>
          <a:prstGeom prst="wedgeRectCallout">
            <a:avLst>
              <a:gd name="adj1" fmla="val -62146"/>
              <a:gd name="adj2" fmla="val 642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Add more rows if required</a:t>
            </a:r>
            <a:endParaRPr lang="en-US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163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259" y="5495704"/>
            <a:ext cx="6570921" cy="763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Subtask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Subtask information and “Create”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Subtask is created and assigned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Parent Task is in “Waiting state</a:t>
            </a:r>
            <a:endParaRPr lang="en-US" dirty="0"/>
          </a:p>
        </p:txBody>
      </p:sp>
      <p:pic>
        <p:nvPicPr>
          <p:cNvPr id="186163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9730" y="1402833"/>
            <a:ext cx="6736058" cy="140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6163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9098" y="3456800"/>
            <a:ext cx="6757324" cy="143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urved Left Arrow 5"/>
          <p:cNvSpPr/>
          <p:nvPr/>
        </p:nvSpPr>
        <p:spPr>
          <a:xfrm>
            <a:off x="7198242" y="1839433"/>
            <a:ext cx="637953" cy="259434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32967" y="1626782"/>
            <a:ext cx="1297172" cy="4465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699590" y="5943599"/>
            <a:ext cx="1116419" cy="3615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771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725215" y="4351285"/>
            <a:ext cx="7598979" cy="8671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pic>
        <p:nvPicPr>
          <p:cNvPr id="4" name="Picture 3" descr="Tag Slid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029" y="0"/>
            <a:ext cx="9139943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+mn-lt"/>
              </a:rPr>
              <a:t>Dynamic BPM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Dynamic BPM provides the flexibility to use processes in ad-hoc way</a:t>
            </a:r>
            <a:endParaRPr dirty="0" smtClean="0">
              <a:cs typeface="Arial" charset="0"/>
            </a:endParaRPr>
          </a:p>
          <a:p>
            <a:pPr eaLnBrk="1" hangingPunct="1"/>
            <a:r>
              <a:rPr lang="en-US" dirty="0" smtClean="0">
                <a:cs typeface="Arial" charset="0"/>
              </a:rPr>
              <a:t>In many scenarios, processes cannot be mapped completely at design time</a:t>
            </a:r>
          </a:p>
          <a:p>
            <a:pPr lvl="1"/>
            <a:r>
              <a:rPr lang="en-US" dirty="0" smtClean="0">
                <a:cs typeface="Arial" charset="0"/>
              </a:rPr>
              <a:t>Process is not standardized</a:t>
            </a:r>
          </a:p>
          <a:p>
            <a:pPr lvl="1"/>
            <a:r>
              <a:rPr lang="en-US" dirty="0" smtClean="0">
                <a:cs typeface="Arial" charset="0"/>
              </a:rPr>
              <a:t>Not enough visibility to map process correctly</a:t>
            </a:r>
          </a:p>
          <a:p>
            <a:pPr lvl="1"/>
            <a:r>
              <a:rPr lang="en-US" dirty="0" smtClean="0">
                <a:cs typeface="Arial" charset="0"/>
              </a:rPr>
              <a:t>Process needs to evolve before they can be standardized</a:t>
            </a:r>
            <a:endParaRPr dirty="0" smtClean="0">
              <a:cs typeface="Arial" charset="0"/>
            </a:endParaRPr>
          </a:p>
          <a:p>
            <a:pPr lvl="1" eaLnBrk="1" hangingPunct="1"/>
            <a:r>
              <a:rPr lang="en-US" dirty="0" smtClean="0">
                <a:latin typeface="+mn-lt"/>
                <a:cs typeface="Arial" charset="0"/>
              </a:rPr>
              <a:t>do the work, then figure out what process was followed;</a:t>
            </a:r>
          </a:p>
          <a:p>
            <a:pPr lvl="1" eaLnBrk="1" hangingPunct="1"/>
            <a:r>
              <a:rPr lang="en-US" dirty="0" smtClean="0">
                <a:latin typeface="+mn-lt"/>
                <a:cs typeface="Arial" charset="0"/>
              </a:rPr>
              <a:t>support “unstructured” or “ad-hoc” work;</a:t>
            </a:r>
          </a:p>
          <a:p>
            <a:pPr lvl="1" eaLnBrk="1" hangingPunct="1"/>
            <a:r>
              <a:rPr lang="en-US" dirty="0" smtClean="0">
                <a:latin typeface="+mn-lt"/>
                <a:cs typeface="Arial" charset="0"/>
              </a:rPr>
              <a:t>allow flexibility in “structured” work;</a:t>
            </a:r>
          </a:p>
          <a:p>
            <a:pPr lvl="1" eaLnBrk="1" hangingPunct="1"/>
            <a:r>
              <a:rPr lang="en-US" dirty="0" smtClean="0">
                <a:latin typeface="+mn-lt"/>
                <a:cs typeface="Arial" charset="0"/>
              </a:rPr>
              <a:t>Not possible to map all scenarios in a template, requires flexibility to change, or too much change renders process definition useless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+mn-lt"/>
              </a:rPr>
              <a:t>Dynamic Process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dirty="0" smtClean="0">
                <a:cs typeface="Arial" charset="0"/>
              </a:rPr>
              <a:t>Allows a Process Instance to be created without a Process Definition.</a:t>
            </a:r>
          </a:p>
          <a:p>
            <a:pPr eaLnBrk="1" hangingPunct="1"/>
            <a:r>
              <a:rPr dirty="0" smtClean="0">
                <a:cs typeface="Arial" charset="0"/>
              </a:rPr>
              <a:t>This is done by:</a:t>
            </a:r>
          </a:p>
          <a:p>
            <a:pPr lvl="1"/>
            <a:r>
              <a:rPr lang="en-US" dirty="0" smtClean="0">
                <a:cs typeface="Arial" charset="0"/>
              </a:rPr>
              <a:t>Create basic template with one root task</a:t>
            </a:r>
            <a:endParaRPr dirty="0" smtClean="0">
              <a:cs typeface="Arial" charset="0"/>
            </a:endParaRPr>
          </a:p>
          <a:p>
            <a:pPr lvl="1" eaLnBrk="1" hangingPunct="1"/>
            <a:r>
              <a:rPr lang="en-US" dirty="0" smtClean="0">
                <a:latin typeface="+mn-lt"/>
                <a:cs typeface="Arial" charset="0"/>
              </a:rPr>
              <a:t>Add nodes at runtime as required (sub tasks)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Involve people to work (at runtime) to complete the task</a:t>
            </a:r>
          </a:p>
          <a:p>
            <a:pPr lvl="1" eaLnBrk="1" hangingPunct="1"/>
            <a:endParaRPr lang="en-US" dirty="0" smtClean="0">
              <a:latin typeface="+mn-lt"/>
              <a:cs typeface="Arial" charset="0"/>
            </a:endParaRPr>
          </a:p>
          <a:p>
            <a:pPr eaLnBrk="1" hangingPunct="1"/>
            <a:r>
              <a:rPr dirty="0" smtClean="0">
                <a:cs typeface="Arial" charset="0"/>
              </a:rPr>
              <a:t>When the owner decides that the goal has been accomplished, they complete the root task, which completes the process.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+mn-lt"/>
              </a:rPr>
              <a:t>Subtasks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Users working on tasks can add subtasks and assign to other people.</a:t>
            </a:r>
            <a:endParaRPr dirty="0" smtClean="0">
              <a:cs typeface="Arial" charset="0"/>
            </a:endParaRPr>
          </a:p>
          <a:p>
            <a:pPr eaLnBrk="1" hangingPunct="1"/>
            <a:r>
              <a:rPr dirty="0" smtClean="0">
                <a:cs typeface="Arial" charset="0"/>
              </a:rPr>
              <a:t>This includes tasks from dynamic processes as well as tasks from a regular (or “structured”) process.</a:t>
            </a:r>
          </a:p>
          <a:p>
            <a:pPr eaLnBrk="1" hangingPunct="1"/>
            <a:r>
              <a:rPr dirty="0" smtClean="0">
                <a:cs typeface="Arial" charset="0"/>
              </a:rPr>
              <a:t>Subtask can be assigned to one or more people.</a:t>
            </a:r>
          </a:p>
          <a:p>
            <a:pPr eaLnBrk="1" hangingPunct="1"/>
            <a:r>
              <a:rPr dirty="0" smtClean="0">
                <a:cs typeface="Arial" charset="0"/>
              </a:rPr>
              <a:t>Workitems (tasks) are created for the assignees just like they are for assignees of an activity node.</a:t>
            </a:r>
          </a:p>
          <a:p>
            <a:pPr eaLnBrk="1" hangingPunct="1"/>
            <a:r>
              <a:rPr dirty="0" smtClean="0">
                <a:cs typeface="Arial" charset="0"/>
              </a:rPr>
              <a:t>Subtasks can be further sub-tasked.</a:t>
            </a:r>
          </a:p>
          <a:p>
            <a:pPr eaLnBrk="1" hangingPunct="1"/>
            <a:r>
              <a:rPr dirty="0" smtClean="0">
                <a:cs typeface="Arial" charset="0"/>
              </a:rPr>
              <a:t>The parent tasks shows in "waiting" state" but can still be worked on.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+mn-lt"/>
              </a:rPr>
              <a:t>Dynamic Task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The pre-conditions are:</a:t>
            </a:r>
          </a:p>
          <a:p>
            <a:pPr lvl="1" eaLnBrk="1" hangingPunct="1"/>
            <a:r>
              <a:rPr lang="en-US" dirty="0" smtClean="0">
                <a:latin typeface="+mn-lt"/>
                <a:cs typeface="Arial" charset="0"/>
              </a:rPr>
              <a:t>a Process Definition already exists</a:t>
            </a:r>
          </a:p>
          <a:p>
            <a:pPr lvl="1" eaLnBrk="1" hangingPunct="1"/>
            <a:r>
              <a:rPr lang="en-US" dirty="0" smtClean="0">
                <a:latin typeface="+mn-lt"/>
                <a:cs typeface="Arial" charset="0"/>
              </a:rPr>
              <a:t>a Process Instance has been started in the usual way.</a:t>
            </a:r>
          </a:p>
          <a:p>
            <a:pPr lvl="1" eaLnBrk="1" hangingPunct="1"/>
            <a:endParaRPr lang="en-US" dirty="0" smtClean="0">
              <a:latin typeface="+mn-lt"/>
              <a:cs typeface="Arial" charset="0"/>
            </a:endParaRPr>
          </a:p>
          <a:p>
            <a:pPr lvl="1" eaLnBrk="1" hangingPunct="1"/>
            <a:endParaRPr lang="en-US" dirty="0" smtClean="0">
              <a:latin typeface="+mn-lt"/>
              <a:cs typeface="Arial" charset="0"/>
            </a:endParaRPr>
          </a:p>
          <a:p>
            <a:pPr lvl="1" eaLnBrk="1" hangingPunct="1"/>
            <a:endParaRPr lang="en-US" dirty="0" smtClean="0">
              <a:latin typeface="+mn-lt"/>
              <a:cs typeface="Arial" charset="0"/>
            </a:endParaRPr>
          </a:p>
          <a:p>
            <a:pPr lvl="1" eaLnBrk="1" hangingPunct="1"/>
            <a:endParaRPr lang="en-US" dirty="0" smtClean="0">
              <a:latin typeface="+mn-lt"/>
              <a:cs typeface="Arial" charset="0"/>
            </a:endParaRPr>
          </a:p>
          <a:p>
            <a:pPr lvl="1" eaLnBrk="1" hangingPunct="1"/>
            <a:endParaRPr lang="en-US" dirty="0" smtClean="0">
              <a:latin typeface="+mn-lt"/>
              <a:cs typeface="Arial" charset="0"/>
            </a:endParaRPr>
          </a:p>
          <a:p>
            <a:pPr lvl="1" eaLnBrk="1" hangingPunct="1"/>
            <a:endParaRPr lang="en-US" dirty="0" smtClean="0">
              <a:latin typeface="+mn-lt"/>
              <a:cs typeface="Arial" charset="0"/>
            </a:endParaRPr>
          </a:p>
          <a:p>
            <a:pPr lvl="1" eaLnBrk="1" hangingPunct="1"/>
            <a:endParaRPr lang="en-US" dirty="0" smtClean="0">
              <a:latin typeface="+mn-lt"/>
              <a:cs typeface="Arial" charset="0"/>
            </a:endParaRPr>
          </a:p>
          <a:p>
            <a:pPr lvl="1" eaLnBrk="1" hangingPunct="1"/>
            <a:endParaRPr lang="en-US" dirty="0" smtClean="0">
              <a:latin typeface="+mn-lt"/>
              <a:cs typeface="Arial" charset="0"/>
            </a:endParaRPr>
          </a:p>
          <a:p>
            <a:pPr lvl="1" eaLnBrk="1" hangingPunct="1"/>
            <a:endParaRPr lang="en-US" dirty="0" smtClean="0">
              <a:latin typeface="+mn-lt"/>
              <a:cs typeface="Arial" charset="0"/>
            </a:endParaRPr>
          </a:p>
          <a:p>
            <a:pPr lvl="1" eaLnBrk="1" hangingPunct="1"/>
            <a:endParaRPr lang="en-US" dirty="0" smtClean="0">
              <a:latin typeface="+mn-lt"/>
              <a:cs typeface="Arial" charset="0"/>
            </a:endParaRPr>
          </a:p>
          <a:p>
            <a:pPr lvl="1" eaLnBrk="1" hangingPunct="1"/>
            <a:r>
              <a:rPr lang="en-US" dirty="0" smtClean="0">
                <a:latin typeface="+mn-lt"/>
                <a:cs typeface="Arial" charset="0"/>
              </a:rPr>
              <a:t>Note that Bob and Mary from Facilities are assigned the task of preparing for the presentation.</a:t>
            </a:r>
          </a:p>
        </p:txBody>
      </p:sp>
      <p:grpSp>
        <p:nvGrpSpPr>
          <p:cNvPr id="2" name="Group 13"/>
          <p:cNvGrpSpPr/>
          <p:nvPr/>
        </p:nvGrpSpPr>
        <p:grpSpPr>
          <a:xfrm>
            <a:off x="457200" y="2230438"/>
            <a:ext cx="3810000" cy="855662"/>
            <a:chOff x="457200" y="2230438"/>
            <a:chExt cx="3810000" cy="855662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gray">
            <a:xfrm>
              <a:off x="457200" y="2247900"/>
              <a:ext cx="3810000" cy="838200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gray">
            <a:xfrm>
              <a:off x="762000" y="2552700"/>
              <a:ext cx="381000" cy="38100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</a:t>
              </a: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gray">
            <a:xfrm>
              <a:off x="3657600" y="2552700"/>
              <a:ext cx="381000" cy="38100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E</a:t>
              </a:r>
            </a:p>
          </p:txBody>
        </p:sp>
        <p:sp>
          <p:nvSpPr>
            <p:cNvPr id="8" name="AutoShape 6"/>
            <p:cNvSpPr>
              <a:spLocks noChangeArrowheads="1"/>
            </p:cNvSpPr>
            <p:nvPr/>
          </p:nvSpPr>
          <p:spPr bwMode="gray">
            <a:xfrm>
              <a:off x="1447800" y="2476500"/>
              <a:ext cx="838200" cy="5334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Facilities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Presentation</a:t>
              </a: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gray">
            <a:xfrm>
              <a:off x="2590800" y="2476500"/>
              <a:ext cx="838200" cy="5334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Secretary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Invitations</a:t>
              </a:r>
            </a:p>
          </p:txBody>
        </p:sp>
        <p:cxnSp>
          <p:nvCxnSpPr>
            <p:cNvPr id="10" name="AutoShape 8"/>
            <p:cNvCxnSpPr>
              <a:cxnSpLocks noChangeShapeType="1"/>
              <a:stCxn id="6" idx="6"/>
              <a:endCxn id="8" idx="1"/>
            </p:cNvCxnSpPr>
            <p:nvPr/>
          </p:nvCxnSpPr>
          <p:spPr bwMode="gray">
            <a:xfrm>
              <a:off x="1143000" y="2743200"/>
              <a:ext cx="3048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1" name="AutoShape 9"/>
            <p:cNvCxnSpPr>
              <a:cxnSpLocks noChangeShapeType="1"/>
              <a:stCxn id="8" idx="3"/>
              <a:endCxn id="9" idx="1"/>
            </p:cNvCxnSpPr>
            <p:nvPr/>
          </p:nvCxnSpPr>
          <p:spPr bwMode="gray">
            <a:xfrm>
              <a:off x="2286000" y="2743200"/>
              <a:ext cx="3048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2" name="AutoShape 10"/>
            <p:cNvCxnSpPr>
              <a:cxnSpLocks noChangeShapeType="1"/>
              <a:stCxn id="9" idx="3"/>
              <a:endCxn id="7" idx="2"/>
            </p:cNvCxnSpPr>
            <p:nvPr/>
          </p:nvCxnSpPr>
          <p:spPr bwMode="gray">
            <a:xfrm>
              <a:off x="3429000" y="2743200"/>
              <a:ext cx="2286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3" name="Text Box 18"/>
            <p:cNvSpPr txBox="1">
              <a:spLocks noChangeArrowheads="1"/>
            </p:cNvSpPr>
            <p:nvPr/>
          </p:nvSpPr>
          <p:spPr bwMode="gray">
            <a:xfrm>
              <a:off x="457200" y="2230438"/>
              <a:ext cx="3048000" cy="2746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ctr"/>
              <a:r>
                <a:rPr kumimoji="1" lang="en-US" altLang="ja-JP" sz="120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PD</a:t>
              </a:r>
              <a:r>
                <a:rPr kumimoji="1" lang="en-US" altLang="ja-JP" sz="120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: Organize </a:t>
              </a:r>
              <a:r>
                <a:rPr kumimoji="1" lang="en-US" altLang="ja-JP" sz="120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quarterly meeting</a:t>
              </a:r>
            </a:p>
          </p:txBody>
        </p:sp>
      </p:grpSp>
      <p:grpSp>
        <p:nvGrpSpPr>
          <p:cNvPr id="3" name="Group 27"/>
          <p:cNvGrpSpPr/>
          <p:nvPr/>
        </p:nvGrpSpPr>
        <p:grpSpPr>
          <a:xfrm>
            <a:off x="457200" y="3505201"/>
            <a:ext cx="3810000" cy="1931987"/>
            <a:chOff x="1447800" y="4011613"/>
            <a:chExt cx="3810000" cy="1931987"/>
          </a:xfrm>
        </p:grpSpPr>
        <p:sp>
          <p:nvSpPr>
            <p:cNvPr id="15" name="Rectangle 11"/>
            <p:cNvSpPr>
              <a:spLocks noChangeArrowheads="1"/>
            </p:cNvSpPr>
            <p:nvPr/>
          </p:nvSpPr>
          <p:spPr bwMode="gray">
            <a:xfrm>
              <a:off x="1447800" y="4038600"/>
              <a:ext cx="3810000" cy="1905000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endParaRPr kumimoji="1" lang="en-US" sz="12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sp>
          <p:nvSpPr>
            <p:cNvPr id="16" name="Oval 12"/>
            <p:cNvSpPr>
              <a:spLocks noChangeArrowheads="1"/>
            </p:cNvSpPr>
            <p:nvPr/>
          </p:nvSpPr>
          <p:spPr bwMode="gray">
            <a:xfrm>
              <a:off x="1752600" y="4724400"/>
              <a:ext cx="381000" cy="381000"/>
            </a:xfrm>
            <a:prstGeom prst="ellipse">
              <a:avLst/>
            </a:prstGeom>
            <a:solidFill>
              <a:srgbClr val="33CCCC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</a:t>
              </a:r>
            </a:p>
          </p:txBody>
        </p:sp>
        <p:sp>
          <p:nvSpPr>
            <p:cNvPr id="17" name="Oval 13"/>
            <p:cNvSpPr>
              <a:spLocks noChangeArrowheads="1"/>
            </p:cNvSpPr>
            <p:nvPr/>
          </p:nvSpPr>
          <p:spPr bwMode="gray">
            <a:xfrm>
              <a:off x="4648200" y="4724400"/>
              <a:ext cx="381000" cy="38100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E</a:t>
              </a:r>
            </a:p>
          </p:txBody>
        </p:sp>
        <p:sp>
          <p:nvSpPr>
            <p:cNvPr id="18" name="AutoShape 14"/>
            <p:cNvSpPr>
              <a:spLocks noChangeArrowheads="1"/>
            </p:cNvSpPr>
            <p:nvPr/>
          </p:nvSpPr>
          <p:spPr bwMode="gray">
            <a:xfrm>
              <a:off x="3581400" y="4648200"/>
              <a:ext cx="838200" cy="5334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Secretary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Invitations</a:t>
              </a:r>
            </a:p>
          </p:txBody>
        </p:sp>
        <p:cxnSp>
          <p:nvCxnSpPr>
            <p:cNvPr id="19" name="AutoShape 15"/>
            <p:cNvCxnSpPr>
              <a:cxnSpLocks noChangeShapeType="1"/>
              <a:stCxn id="16" idx="6"/>
              <a:endCxn id="25" idx="1"/>
            </p:cNvCxnSpPr>
            <p:nvPr/>
          </p:nvCxnSpPr>
          <p:spPr bwMode="gray">
            <a:xfrm>
              <a:off x="2133600" y="4914900"/>
              <a:ext cx="3048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20" name="AutoShape 16"/>
            <p:cNvCxnSpPr>
              <a:cxnSpLocks noChangeShapeType="1"/>
              <a:stCxn id="25" idx="3"/>
              <a:endCxn id="18" idx="1"/>
            </p:cNvCxnSpPr>
            <p:nvPr/>
          </p:nvCxnSpPr>
          <p:spPr bwMode="gray">
            <a:xfrm>
              <a:off x="3276600" y="4914900"/>
              <a:ext cx="3048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21" name="AutoShape 17"/>
            <p:cNvCxnSpPr>
              <a:cxnSpLocks noChangeShapeType="1"/>
              <a:stCxn id="18" idx="3"/>
              <a:endCxn id="17" idx="2"/>
            </p:cNvCxnSpPr>
            <p:nvPr/>
          </p:nvCxnSpPr>
          <p:spPr bwMode="gray">
            <a:xfrm>
              <a:off x="4419600" y="4914900"/>
              <a:ext cx="2286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22" name="Text Box 19"/>
            <p:cNvSpPr txBox="1">
              <a:spLocks noChangeArrowheads="1"/>
            </p:cNvSpPr>
            <p:nvPr/>
          </p:nvSpPr>
          <p:spPr bwMode="gray">
            <a:xfrm>
              <a:off x="1497150" y="4011613"/>
              <a:ext cx="2131738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fontAlgn="ctr"/>
              <a:r>
                <a:rPr kumimoji="1" lang="en-US" altLang="ja-JP" sz="120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PI: </a:t>
              </a:r>
              <a:r>
                <a:rPr kumimoji="1" lang="en-US" altLang="ja-JP" sz="120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Organize </a:t>
              </a:r>
              <a:r>
                <a:rPr kumimoji="1" lang="en-US" altLang="ja-JP" sz="120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quarterly meeting</a:t>
              </a:r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gray">
            <a:xfrm>
              <a:off x="2590800" y="4343400"/>
              <a:ext cx="838200" cy="533400"/>
            </a:xfrm>
            <a:prstGeom prst="rect">
              <a:avLst/>
            </a:prstGeom>
            <a:solidFill>
              <a:srgbClr val="00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WI:Mary</a:t>
              </a:r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gray">
            <a:xfrm>
              <a:off x="2514600" y="4495800"/>
              <a:ext cx="838200" cy="533400"/>
            </a:xfrm>
            <a:prstGeom prst="rect">
              <a:avLst/>
            </a:prstGeom>
            <a:solidFill>
              <a:srgbClr val="00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WI:Bob</a:t>
              </a:r>
            </a:p>
          </p:txBody>
        </p:sp>
        <p:sp>
          <p:nvSpPr>
            <p:cNvPr id="25" name="AutoShape 24"/>
            <p:cNvSpPr>
              <a:spLocks noChangeArrowheads="1"/>
            </p:cNvSpPr>
            <p:nvPr/>
          </p:nvSpPr>
          <p:spPr bwMode="gray">
            <a:xfrm>
              <a:off x="2438400" y="4648200"/>
              <a:ext cx="838200" cy="533400"/>
            </a:xfrm>
            <a:prstGeom prst="roundRect">
              <a:avLst>
                <a:gd name="adj" fmla="val 16667"/>
              </a:avLst>
            </a:prstGeom>
            <a:solidFill>
              <a:srgbClr val="33CC33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Facilities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Presentation</a:t>
              </a:r>
            </a:p>
          </p:txBody>
        </p:sp>
        <p:sp>
          <p:nvSpPr>
            <p:cNvPr id="26" name="AutoShape 25"/>
            <p:cNvSpPr>
              <a:spLocks noChangeArrowheads="1"/>
            </p:cNvSpPr>
            <p:nvPr/>
          </p:nvSpPr>
          <p:spPr bwMode="gray">
            <a:xfrm>
              <a:off x="3352800" y="5334000"/>
              <a:ext cx="1447800" cy="381000"/>
            </a:xfrm>
            <a:prstGeom prst="wedgeRectCallout">
              <a:avLst>
                <a:gd name="adj1" fmla="val -59208"/>
                <a:gd name="adj2" fmla="val -150000"/>
              </a:avLst>
            </a:prstGeom>
            <a:noFill/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fontAlgn="ctr"/>
              <a: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Node Instance </a:t>
              </a:r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– STATE_RUNNING</a:t>
              </a:r>
            </a:p>
          </p:txBody>
        </p:sp>
        <p:sp>
          <p:nvSpPr>
            <p:cNvPr id="27" name="AutoShape 26"/>
            <p:cNvSpPr>
              <a:spLocks noChangeArrowheads="1"/>
            </p:cNvSpPr>
            <p:nvPr/>
          </p:nvSpPr>
          <p:spPr bwMode="gray">
            <a:xfrm>
              <a:off x="3733800" y="4191000"/>
              <a:ext cx="1295400" cy="381000"/>
            </a:xfrm>
            <a:prstGeom prst="wedgeRectCallout">
              <a:avLst>
                <a:gd name="adj1" fmla="val -77940"/>
                <a:gd name="adj2" fmla="val 25000"/>
              </a:avLst>
            </a:prstGeom>
            <a:noFill/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Workitems – STATE_ACTIVE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7"/>
          <p:cNvGrpSpPr/>
          <p:nvPr/>
        </p:nvGrpSpPr>
        <p:grpSpPr>
          <a:xfrm>
            <a:off x="457200" y="2895600"/>
            <a:ext cx="3810000" cy="1931987"/>
            <a:chOff x="1447800" y="4011613"/>
            <a:chExt cx="3810000" cy="1931987"/>
          </a:xfrm>
        </p:grpSpPr>
        <p:sp>
          <p:nvSpPr>
            <p:cNvPr id="57" name="Rectangle 11"/>
            <p:cNvSpPr>
              <a:spLocks noChangeArrowheads="1"/>
            </p:cNvSpPr>
            <p:nvPr/>
          </p:nvSpPr>
          <p:spPr bwMode="gray">
            <a:xfrm>
              <a:off x="1447800" y="4038600"/>
              <a:ext cx="3810000" cy="1905000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endParaRPr kumimoji="1" lang="en-US" sz="12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sp>
          <p:nvSpPr>
            <p:cNvPr id="58" name="Oval 12"/>
            <p:cNvSpPr>
              <a:spLocks noChangeArrowheads="1"/>
            </p:cNvSpPr>
            <p:nvPr/>
          </p:nvSpPr>
          <p:spPr bwMode="gray">
            <a:xfrm>
              <a:off x="1752600" y="4724400"/>
              <a:ext cx="381000" cy="381000"/>
            </a:xfrm>
            <a:prstGeom prst="ellipse">
              <a:avLst/>
            </a:prstGeom>
            <a:solidFill>
              <a:srgbClr val="33CCCC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</a:t>
              </a:r>
            </a:p>
          </p:txBody>
        </p:sp>
        <p:sp>
          <p:nvSpPr>
            <p:cNvPr id="59" name="Oval 13"/>
            <p:cNvSpPr>
              <a:spLocks noChangeArrowheads="1"/>
            </p:cNvSpPr>
            <p:nvPr/>
          </p:nvSpPr>
          <p:spPr bwMode="gray">
            <a:xfrm>
              <a:off x="4648200" y="4724400"/>
              <a:ext cx="381000" cy="38100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E</a:t>
              </a:r>
            </a:p>
          </p:txBody>
        </p:sp>
        <p:sp>
          <p:nvSpPr>
            <p:cNvPr id="60" name="AutoShape 14"/>
            <p:cNvSpPr>
              <a:spLocks noChangeArrowheads="1"/>
            </p:cNvSpPr>
            <p:nvPr/>
          </p:nvSpPr>
          <p:spPr bwMode="gray">
            <a:xfrm>
              <a:off x="3581400" y="4648200"/>
              <a:ext cx="838200" cy="5334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Secretary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Invitations</a:t>
              </a:r>
            </a:p>
          </p:txBody>
        </p:sp>
        <p:cxnSp>
          <p:nvCxnSpPr>
            <p:cNvPr id="61" name="AutoShape 15"/>
            <p:cNvCxnSpPr>
              <a:cxnSpLocks noChangeShapeType="1"/>
              <a:stCxn id="58" idx="6"/>
              <a:endCxn id="67" idx="1"/>
            </p:cNvCxnSpPr>
            <p:nvPr/>
          </p:nvCxnSpPr>
          <p:spPr bwMode="gray">
            <a:xfrm>
              <a:off x="2133600" y="4914900"/>
              <a:ext cx="3048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62" name="AutoShape 16"/>
            <p:cNvCxnSpPr>
              <a:cxnSpLocks noChangeShapeType="1"/>
              <a:stCxn id="67" idx="3"/>
              <a:endCxn id="60" idx="1"/>
            </p:cNvCxnSpPr>
            <p:nvPr/>
          </p:nvCxnSpPr>
          <p:spPr bwMode="gray">
            <a:xfrm>
              <a:off x="3276600" y="4914900"/>
              <a:ext cx="3048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63" name="AutoShape 17"/>
            <p:cNvCxnSpPr>
              <a:cxnSpLocks noChangeShapeType="1"/>
              <a:stCxn id="60" idx="3"/>
              <a:endCxn id="59" idx="2"/>
            </p:cNvCxnSpPr>
            <p:nvPr/>
          </p:nvCxnSpPr>
          <p:spPr bwMode="gray">
            <a:xfrm>
              <a:off x="4419600" y="4914900"/>
              <a:ext cx="2286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64" name="Text Box 19"/>
            <p:cNvSpPr txBox="1">
              <a:spLocks noChangeArrowheads="1"/>
            </p:cNvSpPr>
            <p:nvPr/>
          </p:nvSpPr>
          <p:spPr bwMode="gray">
            <a:xfrm>
              <a:off x="1524080" y="4011613"/>
              <a:ext cx="2077877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fontAlgn="ctr"/>
              <a:r>
                <a:rPr kumimoji="1" lang="en-US" altLang="ja-JP" sz="120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PI: Arrange quarterly meeting</a:t>
              </a:r>
            </a:p>
          </p:txBody>
        </p:sp>
        <p:sp>
          <p:nvSpPr>
            <p:cNvPr id="65" name="Rectangle 64"/>
            <p:cNvSpPr>
              <a:spLocks noChangeArrowheads="1"/>
            </p:cNvSpPr>
            <p:nvPr/>
          </p:nvSpPr>
          <p:spPr bwMode="gray">
            <a:xfrm>
              <a:off x="2590800" y="4343400"/>
              <a:ext cx="838200" cy="533400"/>
            </a:xfrm>
            <a:prstGeom prst="rect">
              <a:avLst/>
            </a:prstGeom>
            <a:solidFill>
              <a:srgbClr val="00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WI:Mary</a:t>
              </a:r>
            </a:p>
          </p:txBody>
        </p:sp>
        <p:sp>
          <p:nvSpPr>
            <p:cNvPr id="66" name="Rectangle 65"/>
            <p:cNvSpPr>
              <a:spLocks noChangeArrowheads="1"/>
            </p:cNvSpPr>
            <p:nvPr/>
          </p:nvSpPr>
          <p:spPr bwMode="gray">
            <a:xfrm>
              <a:off x="2514600" y="4495800"/>
              <a:ext cx="838200" cy="533400"/>
            </a:xfrm>
            <a:prstGeom prst="rect">
              <a:avLst/>
            </a:prstGeom>
            <a:solidFill>
              <a:srgbClr val="00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WI:Bob</a:t>
              </a:r>
            </a:p>
          </p:txBody>
        </p:sp>
        <p:sp>
          <p:nvSpPr>
            <p:cNvPr id="67" name="AutoShape 24"/>
            <p:cNvSpPr>
              <a:spLocks noChangeArrowheads="1"/>
            </p:cNvSpPr>
            <p:nvPr/>
          </p:nvSpPr>
          <p:spPr bwMode="gray">
            <a:xfrm>
              <a:off x="2438400" y="4648200"/>
              <a:ext cx="838200" cy="533400"/>
            </a:xfrm>
            <a:prstGeom prst="roundRect">
              <a:avLst>
                <a:gd name="adj" fmla="val 16667"/>
              </a:avLst>
            </a:prstGeom>
            <a:solidFill>
              <a:srgbClr val="33CC33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Facilities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Presentation</a:t>
              </a:r>
            </a:p>
          </p:txBody>
        </p:sp>
        <p:sp>
          <p:nvSpPr>
            <p:cNvPr id="68" name="AutoShape 25"/>
            <p:cNvSpPr>
              <a:spLocks noChangeArrowheads="1"/>
            </p:cNvSpPr>
            <p:nvPr/>
          </p:nvSpPr>
          <p:spPr bwMode="gray">
            <a:xfrm>
              <a:off x="3352800" y="5334000"/>
              <a:ext cx="1447800" cy="381000"/>
            </a:xfrm>
            <a:prstGeom prst="wedgeRectCallout">
              <a:avLst>
                <a:gd name="adj1" fmla="val -59208"/>
                <a:gd name="adj2" fmla="val -150000"/>
              </a:avLst>
            </a:prstGeom>
            <a:noFill/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fontAlgn="ctr"/>
              <a: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Node Instance </a:t>
              </a:r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– STATE_RUNNING</a:t>
              </a:r>
            </a:p>
          </p:txBody>
        </p:sp>
        <p:sp>
          <p:nvSpPr>
            <p:cNvPr id="69" name="AutoShape 26"/>
            <p:cNvSpPr>
              <a:spLocks noChangeArrowheads="1"/>
            </p:cNvSpPr>
            <p:nvPr/>
          </p:nvSpPr>
          <p:spPr bwMode="gray">
            <a:xfrm>
              <a:off x="3733800" y="4191000"/>
              <a:ext cx="1295400" cy="381000"/>
            </a:xfrm>
            <a:prstGeom prst="wedgeRectCallout">
              <a:avLst>
                <a:gd name="adj1" fmla="val -77940"/>
                <a:gd name="adj2" fmla="val 25000"/>
              </a:avLst>
            </a:prstGeom>
            <a:noFill/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Workitems – STATE_ACTIVE</a:t>
              </a:r>
            </a:p>
          </p:txBody>
        </p:sp>
      </p:grp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+mn-lt"/>
              </a:rPr>
              <a:t>Dynamic Task - Subtask Creation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57151" y="766764"/>
            <a:ext cx="9018588" cy="1214437"/>
          </a:xfrm>
        </p:spPr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Bob implicitly accepts the Presentation task and:</a:t>
            </a:r>
          </a:p>
          <a:p>
            <a:pPr lvl="1" eaLnBrk="1" hangingPunct="1"/>
            <a:r>
              <a:rPr lang="en-US" dirty="0" smtClean="0">
                <a:latin typeface="+mn-lt"/>
                <a:cs typeface="Arial" charset="0"/>
              </a:rPr>
              <a:t>creates a Book Projector subtask and assigns it to Sam and Joe; and</a:t>
            </a:r>
          </a:p>
          <a:p>
            <a:pPr lvl="1" eaLnBrk="1" hangingPunct="1"/>
            <a:r>
              <a:rPr lang="en-US" dirty="0" smtClean="0">
                <a:latin typeface="+mn-lt"/>
                <a:cs typeface="Arial" charset="0"/>
              </a:rPr>
              <a:t>creates a Book Room subtask and assigns it to Mary and Wendy.</a:t>
            </a:r>
          </a:p>
        </p:txBody>
      </p:sp>
      <p:grpSp>
        <p:nvGrpSpPr>
          <p:cNvPr id="3" name="Group 13"/>
          <p:cNvGrpSpPr/>
          <p:nvPr/>
        </p:nvGrpSpPr>
        <p:grpSpPr>
          <a:xfrm>
            <a:off x="381000" y="1981200"/>
            <a:ext cx="3886200" cy="838200"/>
            <a:chOff x="457200" y="2230438"/>
            <a:chExt cx="3886200" cy="838200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gray">
            <a:xfrm>
              <a:off x="533400" y="2230438"/>
              <a:ext cx="3810000" cy="838200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gray">
            <a:xfrm>
              <a:off x="762000" y="2552700"/>
              <a:ext cx="381000" cy="38100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</a:t>
              </a: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gray">
            <a:xfrm>
              <a:off x="3657600" y="2552700"/>
              <a:ext cx="381000" cy="38100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E</a:t>
              </a:r>
            </a:p>
          </p:txBody>
        </p:sp>
        <p:sp>
          <p:nvSpPr>
            <p:cNvPr id="8" name="AutoShape 6"/>
            <p:cNvSpPr>
              <a:spLocks noChangeArrowheads="1"/>
            </p:cNvSpPr>
            <p:nvPr/>
          </p:nvSpPr>
          <p:spPr bwMode="gray">
            <a:xfrm>
              <a:off x="1447800" y="2476500"/>
              <a:ext cx="838200" cy="5334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Facilities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Presentation</a:t>
              </a: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gray">
            <a:xfrm>
              <a:off x="2590800" y="2476500"/>
              <a:ext cx="838200" cy="5334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ctr">
                <a:lnSpc>
                  <a:spcPct val="150000"/>
                </a:lnSpc>
              </a:pPr>
              <a:r>
                <a:rPr kumimoji="1" lang="en-US" altLang="ja-JP" sz="11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Secretary</a:t>
              </a:r>
              <a:endParaRPr kumimoji="1" lang="en-US" altLang="ja-JP" sz="11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Invitations</a:t>
              </a:r>
              <a:endParaRPr kumimoji="1" lang="en-US" altLang="ja-JP" sz="10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cxnSp>
          <p:nvCxnSpPr>
            <p:cNvPr id="10" name="AutoShape 8"/>
            <p:cNvCxnSpPr>
              <a:cxnSpLocks noChangeShapeType="1"/>
              <a:stCxn id="6" idx="6"/>
              <a:endCxn id="8" idx="1"/>
            </p:cNvCxnSpPr>
            <p:nvPr/>
          </p:nvCxnSpPr>
          <p:spPr bwMode="gray">
            <a:xfrm>
              <a:off x="1143000" y="2743200"/>
              <a:ext cx="3048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1" name="AutoShape 9"/>
            <p:cNvCxnSpPr>
              <a:cxnSpLocks noChangeShapeType="1"/>
              <a:stCxn id="8" idx="3"/>
              <a:endCxn id="9" idx="1"/>
            </p:cNvCxnSpPr>
            <p:nvPr/>
          </p:nvCxnSpPr>
          <p:spPr bwMode="gray">
            <a:xfrm>
              <a:off x="2286000" y="2743200"/>
              <a:ext cx="3048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2" name="AutoShape 10"/>
            <p:cNvCxnSpPr>
              <a:cxnSpLocks noChangeShapeType="1"/>
              <a:stCxn id="9" idx="3"/>
              <a:endCxn id="7" idx="2"/>
            </p:cNvCxnSpPr>
            <p:nvPr/>
          </p:nvCxnSpPr>
          <p:spPr bwMode="gray">
            <a:xfrm>
              <a:off x="3429000" y="2743200"/>
              <a:ext cx="2286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3" name="Text Box 18"/>
            <p:cNvSpPr txBox="1">
              <a:spLocks noChangeArrowheads="1"/>
            </p:cNvSpPr>
            <p:nvPr/>
          </p:nvSpPr>
          <p:spPr bwMode="gray">
            <a:xfrm>
              <a:off x="457200" y="2230438"/>
              <a:ext cx="3048000" cy="2746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ctr"/>
              <a:r>
                <a:rPr kumimoji="1" lang="en-US" altLang="ja-JP" sz="120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PD: Organize quarterly </a:t>
              </a:r>
              <a:r>
                <a:rPr kumimoji="1" lang="en-US" altLang="ja-JP" sz="120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meeting</a:t>
              </a:r>
            </a:p>
          </p:txBody>
        </p:sp>
      </p:grpSp>
      <p:grpSp>
        <p:nvGrpSpPr>
          <p:cNvPr id="4" name="Group 70"/>
          <p:cNvGrpSpPr/>
          <p:nvPr/>
        </p:nvGrpSpPr>
        <p:grpSpPr>
          <a:xfrm>
            <a:off x="436643" y="2895600"/>
            <a:ext cx="5202157" cy="3630612"/>
            <a:chOff x="436643" y="2895600"/>
            <a:chExt cx="5202157" cy="3630612"/>
          </a:xfrm>
        </p:grpSpPr>
        <p:sp>
          <p:nvSpPr>
            <p:cNvPr id="29" name="Rectangle 14"/>
            <p:cNvSpPr>
              <a:spLocks noChangeArrowheads="1"/>
            </p:cNvSpPr>
            <p:nvPr/>
          </p:nvSpPr>
          <p:spPr bwMode="gray">
            <a:xfrm>
              <a:off x="457200" y="2895600"/>
              <a:ext cx="5181600" cy="3630612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endParaRPr kumimoji="1" lang="en-US" sz="12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sp>
          <p:nvSpPr>
            <p:cNvPr id="30" name="Oval 15"/>
            <p:cNvSpPr>
              <a:spLocks noChangeArrowheads="1"/>
            </p:cNvSpPr>
            <p:nvPr/>
          </p:nvSpPr>
          <p:spPr bwMode="gray">
            <a:xfrm>
              <a:off x="665163" y="3608388"/>
              <a:ext cx="381000" cy="381000"/>
            </a:xfrm>
            <a:prstGeom prst="ellipse">
              <a:avLst/>
            </a:prstGeom>
            <a:solidFill>
              <a:srgbClr val="33CCCC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</a:t>
              </a:r>
            </a:p>
          </p:txBody>
        </p:sp>
        <p:sp>
          <p:nvSpPr>
            <p:cNvPr id="31" name="Oval 16"/>
            <p:cNvSpPr>
              <a:spLocks noChangeArrowheads="1"/>
            </p:cNvSpPr>
            <p:nvPr/>
          </p:nvSpPr>
          <p:spPr bwMode="gray">
            <a:xfrm>
              <a:off x="4876800" y="5943600"/>
              <a:ext cx="381000" cy="38100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E</a:t>
              </a:r>
            </a:p>
          </p:txBody>
        </p:sp>
        <p:sp>
          <p:nvSpPr>
            <p:cNvPr id="32" name="AutoShape 17"/>
            <p:cNvSpPr>
              <a:spLocks noChangeArrowheads="1"/>
            </p:cNvSpPr>
            <p:nvPr/>
          </p:nvSpPr>
          <p:spPr bwMode="gray">
            <a:xfrm>
              <a:off x="3581400" y="5867400"/>
              <a:ext cx="838200" cy="5334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Secretary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Invitations</a:t>
              </a:r>
            </a:p>
          </p:txBody>
        </p:sp>
        <p:cxnSp>
          <p:nvCxnSpPr>
            <p:cNvPr id="33" name="AutoShape 18"/>
            <p:cNvCxnSpPr>
              <a:cxnSpLocks noChangeShapeType="1"/>
              <a:stCxn id="30" idx="6"/>
              <a:endCxn id="39" idx="1"/>
            </p:cNvCxnSpPr>
            <p:nvPr/>
          </p:nvCxnSpPr>
          <p:spPr bwMode="gray">
            <a:xfrm>
              <a:off x="1046163" y="3798888"/>
              <a:ext cx="304800" cy="93980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34" name="AutoShape 19"/>
            <p:cNvCxnSpPr>
              <a:cxnSpLocks noChangeShapeType="1"/>
              <a:stCxn id="39" idx="3"/>
              <a:endCxn id="32" idx="1"/>
            </p:cNvCxnSpPr>
            <p:nvPr/>
          </p:nvCxnSpPr>
          <p:spPr bwMode="gray">
            <a:xfrm>
              <a:off x="3124200" y="4738688"/>
              <a:ext cx="457200" cy="1395412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35" name="AutoShape 20"/>
            <p:cNvCxnSpPr>
              <a:cxnSpLocks noChangeShapeType="1"/>
              <a:stCxn id="32" idx="3"/>
              <a:endCxn id="31" idx="2"/>
            </p:cNvCxnSpPr>
            <p:nvPr/>
          </p:nvCxnSpPr>
          <p:spPr bwMode="gray">
            <a:xfrm>
              <a:off x="4419600" y="6134100"/>
              <a:ext cx="4572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36" name="Text Box 21"/>
            <p:cNvSpPr txBox="1">
              <a:spLocks noChangeArrowheads="1"/>
            </p:cNvSpPr>
            <p:nvPr/>
          </p:nvSpPr>
          <p:spPr bwMode="gray">
            <a:xfrm>
              <a:off x="436643" y="2895600"/>
              <a:ext cx="2077877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fontAlgn="ctr"/>
              <a:r>
                <a:rPr kumimoji="1" lang="en-US" altLang="ja-JP" sz="120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PI: Arrange quarterly meeting</a:t>
              </a:r>
            </a:p>
          </p:txBody>
        </p:sp>
        <p:sp>
          <p:nvSpPr>
            <p:cNvPr id="37" name="Rectangle 22"/>
            <p:cNvSpPr>
              <a:spLocks noChangeArrowheads="1"/>
            </p:cNvSpPr>
            <p:nvPr/>
          </p:nvSpPr>
          <p:spPr bwMode="gray">
            <a:xfrm>
              <a:off x="1503363" y="3227388"/>
              <a:ext cx="1773237" cy="2411412"/>
            </a:xfrm>
            <a:prstGeom prst="rect">
              <a:avLst/>
            </a:prstGeom>
            <a:solidFill>
              <a:schemeClr val="bg2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9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WI:Mary   State=Inactive</a:t>
              </a:r>
            </a:p>
          </p:txBody>
        </p:sp>
        <p:sp>
          <p:nvSpPr>
            <p:cNvPr id="38" name="Rectangle 23"/>
            <p:cNvSpPr>
              <a:spLocks noChangeArrowheads="1"/>
            </p:cNvSpPr>
            <p:nvPr/>
          </p:nvSpPr>
          <p:spPr bwMode="gray">
            <a:xfrm>
              <a:off x="1427163" y="3379788"/>
              <a:ext cx="1773237" cy="2411412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9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WI:Bob       State=Waiting</a:t>
              </a:r>
            </a:p>
          </p:txBody>
        </p:sp>
        <p:sp>
          <p:nvSpPr>
            <p:cNvPr id="39" name="AutoShape 24"/>
            <p:cNvSpPr>
              <a:spLocks noChangeArrowheads="1"/>
            </p:cNvSpPr>
            <p:nvPr/>
          </p:nvSpPr>
          <p:spPr bwMode="gray">
            <a:xfrm>
              <a:off x="1350963" y="3532188"/>
              <a:ext cx="1773237" cy="2411412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tIns="0"/>
            <a:lstStyle/>
            <a:p>
              <a:pPr algn="l" fontAlgn="ctr"/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Facilities</a:t>
              </a:r>
            </a:p>
            <a:p>
              <a:pPr algn="l" fontAlgn="ctr"/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Presentation</a:t>
              </a:r>
            </a:p>
          </p:txBody>
        </p:sp>
        <p:sp>
          <p:nvSpPr>
            <p:cNvPr id="40" name="Rectangle 25"/>
            <p:cNvSpPr>
              <a:spLocks noChangeArrowheads="1"/>
            </p:cNvSpPr>
            <p:nvPr/>
          </p:nvSpPr>
          <p:spPr bwMode="gray">
            <a:xfrm>
              <a:off x="1981200" y="4038600"/>
              <a:ext cx="762000" cy="533400"/>
            </a:xfrm>
            <a:prstGeom prst="rect">
              <a:avLst/>
            </a:prstGeom>
            <a:solidFill>
              <a:srgbClr val="00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WI:Joe</a:t>
              </a:r>
            </a:p>
          </p:txBody>
        </p:sp>
        <p:sp>
          <p:nvSpPr>
            <p:cNvPr id="41" name="Rectangle 26"/>
            <p:cNvSpPr>
              <a:spLocks noChangeArrowheads="1"/>
            </p:cNvSpPr>
            <p:nvPr/>
          </p:nvSpPr>
          <p:spPr bwMode="gray">
            <a:xfrm>
              <a:off x="1828800" y="4191000"/>
              <a:ext cx="838200" cy="533400"/>
            </a:xfrm>
            <a:prstGeom prst="rect">
              <a:avLst/>
            </a:prstGeom>
            <a:solidFill>
              <a:srgbClr val="00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WI:Sam</a:t>
              </a:r>
            </a:p>
          </p:txBody>
        </p:sp>
        <p:sp>
          <p:nvSpPr>
            <p:cNvPr id="42" name="AutoShape 27"/>
            <p:cNvSpPr>
              <a:spLocks noChangeArrowheads="1"/>
            </p:cNvSpPr>
            <p:nvPr/>
          </p:nvSpPr>
          <p:spPr bwMode="gray">
            <a:xfrm>
              <a:off x="1752600" y="4343400"/>
              <a:ext cx="838200" cy="533400"/>
            </a:xfrm>
            <a:prstGeom prst="roundRect">
              <a:avLst>
                <a:gd name="adj" fmla="val 16667"/>
              </a:avLst>
            </a:prstGeom>
            <a:solidFill>
              <a:srgbClr val="33CC33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Sam, Joe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Book Projector</a:t>
              </a:r>
            </a:p>
          </p:txBody>
        </p:sp>
        <p:sp>
          <p:nvSpPr>
            <p:cNvPr id="43" name="AutoShape 28"/>
            <p:cNvSpPr>
              <a:spLocks noChangeArrowheads="1"/>
            </p:cNvSpPr>
            <p:nvPr/>
          </p:nvSpPr>
          <p:spPr bwMode="gray">
            <a:xfrm>
              <a:off x="3810000" y="5105400"/>
              <a:ext cx="1219200" cy="304800"/>
            </a:xfrm>
            <a:prstGeom prst="wedgeRectCallout">
              <a:avLst>
                <a:gd name="adj1" fmla="val -48829"/>
                <a:gd name="adj2" fmla="val 6250"/>
              </a:avLst>
            </a:prstGeom>
            <a:noFill/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Dynamic Tasks</a:t>
              </a:r>
            </a:p>
          </p:txBody>
        </p:sp>
        <p:sp>
          <p:nvSpPr>
            <p:cNvPr id="44" name="Line 29"/>
            <p:cNvSpPr>
              <a:spLocks noChangeShapeType="1"/>
            </p:cNvSpPr>
            <p:nvPr/>
          </p:nvSpPr>
          <p:spPr bwMode="gray">
            <a:xfrm flipH="1" flipV="1">
              <a:off x="2590800" y="4800600"/>
              <a:ext cx="1219200" cy="3810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45" name="Line 30"/>
            <p:cNvSpPr>
              <a:spLocks noChangeShapeType="1"/>
            </p:cNvSpPr>
            <p:nvPr/>
          </p:nvSpPr>
          <p:spPr bwMode="gray">
            <a:xfrm flipH="1">
              <a:off x="2590800" y="5334000"/>
              <a:ext cx="1219200" cy="3810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46" name="Rectangle 31"/>
            <p:cNvSpPr>
              <a:spLocks noChangeArrowheads="1"/>
            </p:cNvSpPr>
            <p:nvPr/>
          </p:nvSpPr>
          <p:spPr bwMode="gray">
            <a:xfrm>
              <a:off x="3810000" y="4724400"/>
              <a:ext cx="1219200" cy="304800"/>
            </a:xfrm>
            <a:prstGeom prst="rect">
              <a:avLst/>
            </a:prstGeom>
            <a:noFill/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Regular Workitems</a:t>
              </a:r>
            </a:p>
          </p:txBody>
        </p:sp>
        <p:sp>
          <p:nvSpPr>
            <p:cNvPr id="47" name="Line 32"/>
            <p:cNvSpPr>
              <a:spLocks noChangeShapeType="1"/>
            </p:cNvSpPr>
            <p:nvPr/>
          </p:nvSpPr>
          <p:spPr bwMode="gray">
            <a:xfrm flipH="1" flipV="1">
              <a:off x="2743200" y="4343400"/>
              <a:ext cx="1066800" cy="4572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48" name="Line 33"/>
            <p:cNvSpPr>
              <a:spLocks noChangeShapeType="1"/>
            </p:cNvSpPr>
            <p:nvPr/>
          </p:nvSpPr>
          <p:spPr bwMode="gray">
            <a:xfrm flipH="1" flipV="1">
              <a:off x="2667000" y="4495800"/>
              <a:ext cx="1143000" cy="3810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49" name="Line 34"/>
            <p:cNvSpPr>
              <a:spLocks noChangeShapeType="1"/>
            </p:cNvSpPr>
            <p:nvPr/>
          </p:nvSpPr>
          <p:spPr bwMode="gray">
            <a:xfrm flipH="1">
              <a:off x="2743200" y="4953000"/>
              <a:ext cx="1066800" cy="2286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50" name="Rectangle 36"/>
            <p:cNvSpPr>
              <a:spLocks noChangeArrowheads="1"/>
            </p:cNvSpPr>
            <p:nvPr/>
          </p:nvSpPr>
          <p:spPr bwMode="gray">
            <a:xfrm>
              <a:off x="1905000" y="4953000"/>
              <a:ext cx="838200" cy="533400"/>
            </a:xfrm>
            <a:prstGeom prst="rect">
              <a:avLst/>
            </a:prstGeom>
            <a:solidFill>
              <a:srgbClr val="00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WI:Wendy</a:t>
              </a:r>
            </a:p>
          </p:txBody>
        </p:sp>
        <p:sp>
          <p:nvSpPr>
            <p:cNvPr id="51" name="Rectangle 38"/>
            <p:cNvSpPr>
              <a:spLocks noChangeArrowheads="1"/>
            </p:cNvSpPr>
            <p:nvPr/>
          </p:nvSpPr>
          <p:spPr bwMode="gray">
            <a:xfrm>
              <a:off x="1828800" y="5105400"/>
              <a:ext cx="838200" cy="533400"/>
            </a:xfrm>
            <a:prstGeom prst="rect">
              <a:avLst/>
            </a:prstGeom>
            <a:solidFill>
              <a:srgbClr val="00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WI:Mary</a:t>
              </a:r>
            </a:p>
          </p:txBody>
        </p:sp>
        <p:sp>
          <p:nvSpPr>
            <p:cNvPr id="52" name="AutoShape 39"/>
            <p:cNvSpPr>
              <a:spLocks noChangeArrowheads="1"/>
            </p:cNvSpPr>
            <p:nvPr/>
          </p:nvSpPr>
          <p:spPr bwMode="gray">
            <a:xfrm>
              <a:off x="1752600" y="5257800"/>
              <a:ext cx="838200" cy="533400"/>
            </a:xfrm>
            <a:prstGeom prst="roundRect">
              <a:avLst>
                <a:gd name="adj" fmla="val 16667"/>
              </a:avLst>
            </a:prstGeom>
            <a:solidFill>
              <a:srgbClr val="33CC33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Mary, Wendy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Book Room</a:t>
              </a:r>
            </a:p>
          </p:txBody>
        </p:sp>
        <p:sp>
          <p:nvSpPr>
            <p:cNvPr id="53" name="Line 40"/>
            <p:cNvSpPr>
              <a:spLocks noChangeShapeType="1"/>
            </p:cNvSpPr>
            <p:nvPr/>
          </p:nvSpPr>
          <p:spPr bwMode="gray">
            <a:xfrm flipH="1">
              <a:off x="2667000" y="5029200"/>
              <a:ext cx="1143000" cy="3810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54" name="Text Box 41"/>
            <p:cNvSpPr txBox="1">
              <a:spLocks noChangeArrowheads="1"/>
            </p:cNvSpPr>
            <p:nvPr/>
          </p:nvSpPr>
          <p:spPr bwMode="gray">
            <a:xfrm>
              <a:off x="2209800" y="3581400"/>
              <a:ext cx="2133600" cy="2286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 fontAlgn="ctr">
                <a:spcBef>
                  <a:spcPct val="50000"/>
                </a:spcBef>
              </a:pPr>
              <a:r>
                <a:rPr kumimoji="1" lang="en-US" sz="9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State=Waiting</a:t>
              </a:r>
            </a:p>
          </p:txBody>
        </p:sp>
      </p:grpSp>
      <p:sp>
        <p:nvSpPr>
          <p:cNvPr id="70" name="Rectangle 3"/>
          <p:cNvSpPr txBox="1">
            <a:spLocks noChangeArrowheads="1"/>
          </p:cNvSpPr>
          <p:nvPr/>
        </p:nvSpPr>
        <p:spPr bwMode="auto">
          <a:xfrm>
            <a:off x="5715000" y="2133600"/>
            <a:ext cx="3276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5000"/>
              </a:lnSpc>
              <a:spcBef>
                <a:spcPct val="20000"/>
              </a:spcBef>
              <a:spcAft>
                <a:spcPts val="288"/>
              </a:spcAft>
              <a:buClr>
                <a:srgbClr val="C00000"/>
              </a:buClr>
              <a:buSzTx/>
              <a:tabLst/>
              <a:defRPr/>
            </a:pPr>
            <a:r>
              <a:rPr lang="en-US" altLang="en-US" sz="2000" b="0" dirty="0" smtClean="0">
                <a:solidFill>
                  <a:schemeClr val="tx1"/>
                </a:solidFill>
                <a:latin typeface="+mn-lt"/>
                <a:cs typeface="Arial" charset="0"/>
              </a:rPr>
              <a:t>The PD has not changed</a:t>
            </a:r>
            <a:r>
              <a:rPr kumimoji="0" lang="en-US" alt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S PGothic" pitchFamily="34" charset="-128"/>
                <a:cs typeface="Arial" charset="0"/>
              </a:rPr>
              <a:t>.</a:t>
            </a:r>
          </a:p>
          <a:p>
            <a:pPr marL="342900" marR="0" lvl="0" indent="-342900" algn="l" defTabSz="914400" rtl="0" eaLnBrk="1" fontAlgn="base" latinLnBrk="0" hangingPunct="1">
              <a:lnSpc>
                <a:spcPct val="95000"/>
              </a:lnSpc>
              <a:spcBef>
                <a:spcPct val="20000"/>
              </a:spcBef>
              <a:spcAft>
                <a:spcPts val="288"/>
              </a:spcAft>
              <a:buClr>
                <a:srgbClr val="C00000"/>
              </a:buClr>
              <a:buSzTx/>
              <a:buFont typeface="Arial" charset="0"/>
              <a:buChar char="■"/>
              <a:tabLst/>
              <a:defRPr/>
            </a:pPr>
            <a:endParaRPr lang="en-US" sz="2400" b="0" baseline="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marR="0" lvl="0" algn="l" defTabSz="914400" rtl="0" eaLnBrk="1" fontAlgn="base" latinLnBrk="0" hangingPunct="1">
              <a:lnSpc>
                <a:spcPct val="95000"/>
              </a:lnSpc>
              <a:spcBef>
                <a:spcPct val="20000"/>
              </a:spcBef>
              <a:spcAft>
                <a:spcPts val="288"/>
              </a:spcAft>
              <a:buClr>
                <a:srgbClr val="C00000"/>
              </a:buClr>
              <a:buSzTx/>
              <a:tabLst/>
              <a:defRPr/>
            </a:pPr>
            <a:r>
              <a:rPr lang="en-US" altLang="en-US" sz="2000" b="0" dirty="0" smtClean="0">
                <a:solidFill>
                  <a:schemeClr val="tx1"/>
                </a:solidFill>
                <a:latin typeface="+mn-lt"/>
                <a:cs typeface="Arial" charset="0"/>
              </a:rPr>
              <a:t>The original PI …</a:t>
            </a:r>
          </a:p>
          <a:p>
            <a:pPr marR="0" lvl="0" algn="l" defTabSz="914400" rtl="0" eaLnBrk="1" fontAlgn="base" latinLnBrk="0" hangingPunct="1">
              <a:lnSpc>
                <a:spcPct val="95000"/>
              </a:lnSpc>
              <a:spcBef>
                <a:spcPct val="20000"/>
              </a:spcBef>
              <a:spcAft>
                <a:spcPts val="288"/>
              </a:spcAft>
              <a:buClr>
                <a:srgbClr val="C00000"/>
              </a:buClr>
              <a:buSzTx/>
              <a:tabLst/>
              <a:defRPr/>
            </a:pPr>
            <a:r>
              <a:rPr lang="en-US" altLang="en-US" sz="2000" b="0" dirty="0" smtClean="0">
                <a:solidFill>
                  <a:schemeClr val="tx1"/>
                </a:solidFill>
                <a:latin typeface="+mn-lt"/>
                <a:cs typeface="Arial" charset="0"/>
              </a:rPr>
              <a:t>… is changed with the addition of the new dynamic subtasks.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  <p:bldP spid="70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+mn-lt"/>
              </a:rPr>
              <a:t>Dynamic Task - Subtask Completion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57151" y="766764"/>
            <a:ext cx="9018588" cy="1214437"/>
          </a:xfrm>
        </p:spPr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Dynamic tasks have one fixed choice called “Complete”.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Sam books a projector and completes his WorkItem.</a:t>
            </a:r>
          </a:p>
          <a:p>
            <a:pPr eaLnBrk="1" hangingPunct="1"/>
            <a:endParaRPr dirty="0" smtClean="0">
              <a:cs typeface="Arial" charset="0"/>
            </a:endParaRPr>
          </a:p>
        </p:txBody>
      </p:sp>
      <p:grpSp>
        <p:nvGrpSpPr>
          <p:cNvPr id="2" name="Group 13"/>
          <p:cNvGrpSpPr/>
          <p:nvPr/>
        </p:nvGrpSpPr>
        <p:grpSpPr>
          <a:xfrm>
            <a:off x="381000" y="1981200"/>
            <a:ext cx="3886200" cy="838200"/>
            <a:chOff x="457200" y="2230438"/>
            <a:chExt cx="3886200" cy="838200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gray">
            <a:xfrm>
              <a:off x="533400" y="2230438"/>
              <a:ext cx="3810000" cy="838200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gray">
            <a:xfrm>
              <a:off x="762000" y="2552700"/>
              <a:ext cx="381000" cy="38100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</a:t>
              </a: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gray">
            <a:xfrm>
              <a:off x="3657600" y="2552700"/>
              <a:ext cx="381000" cy="38100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E</a:t>
              </a:r>
            </a:p>
          </p:txBody>
        </p:sp>
        <p:sp>
          <p:nvSpPr>
            <p:cNvPr id="8" name="AutoShape 6"/>
            <p:cNvSpPr>
              <a:spLocks noChangeArrowheads="1"/>
            </p:cNvSpPr>
            <p:nvPr/>
          </p:nvSpPr>
          <p:spPr bwMode="gray">
            <a:xfrm>
              <a:off x="1447800" y="2476500"/>
              <a:ext cx="838200" cy="5334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Facilities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Presentation</a:t>
              </a: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gray">
            <a:xfrm>
              <a:off x="2590800" y="2476500"/>
              <a:ext cx="838200" cy="5334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ctr">
                <a:lnSpc>
                  <a:spcPct val="150000"/>
                </a:lnSpc>
              </a:pPr>
              <a:r>
                <a:rPr kumimoji="1" lang="en-US" altLang="ja-JP" sz="11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Secretary</a:t>
              </a:r>
              <a:endParaRPr kumimoji="1" lang="en-US" altLang="ja-JP" sz="11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Invitations</a:t>
              </a:r>
              <a:endParaRPr kumimoji="1" lang="en-US" altLang="ja-JP" sz="10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cxnSp>
          <p:nvCxnSpPr>
            <p:cNvPr id="10" name="AutoShape 8"/>
            <p:cNvCxnSpPr>
              <a:cxnSpLocks noChangeShapeType="1"/>
              <a:stCxn id="6" idx="6"/>
              <a:endCxn id="8" idx="1"/>
            </p:cNvCxnSpPr>
            <p:nvPr/>
          </p:nvCxnSpPr>
          <p:spPr bwMode="gray">
            <a:xfrm>
              <a:off x="1143000" y="2743200"/>
              <a:ext cx="3048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1" name="AutoShape 9"/>
            <p:cNvCxnSpPr>
              <a:cxnSpLocks noChangeShapeType="1"/>
              <a:stCxn id="8" idx="3"/>
              <a:endCxn id="9" idx="1"/>
            </p:cNvCxnSpPr>
            <p:nvPr/>
          </p:nvCxnSpPr>
          <p:spPr bwMode="gray">
            <a:xfrm>
              <a:off x="2286000" y="2743200"/>
              <a:ext cx="3048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2" name="AutoShape 10"/>
            <p:cNvCxnSpPr>
              <a:cxnSpLocks noChangeShapeType="1"/>
              <a:stCxn id="9" idx="3"/>
              <a:endCxn id="7" idx="2"/>
            </p:cNvCxnSpPr>
            <p:nvPr/>
          </p:nvCxnSpPr>
          <p:spPr bwMode="gray">
            <a:xfrm>
              <a:off x="3429000" y="2743200"/>
              <a:ext cx="2286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3" name="Text Box 18"/>
            <p:cNvSpPr txBox="1">
              <a:spLocks noChangeArrowheads="1"/>
            </p:cNvSpPr>
            <p:nvPr/>
          </p:nvSpPr>
          <p:spPr bwMode="gray">
            <a:xfrm>
              <a:off x="457200" y="2230438"/>
              <a:ext cx="3048000" cy="2746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ctr"/>
              <a:r>
                <a:rPr kumimoji="1" lang="en-US" altLang="ja-JP" sz="1200" dirty="0" smtClean="0">
                  <a:solidFill>
                    <a:srgbClr val="000000"/>
                  </a:solidFill>
                  <a:latin typeface="+mj-lt"/>
                  <a:ea typeface="MS UI Gothic" pitchFamily="34" charset="-128"/>
                </a:rPr>
                <a:t>PD: Organize </a:t>
              </a:r>
              <a:r>
                <a:rPr kumimoji="1" lang="en-US" altLang="ja-JP" sz="120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quarterly </a:t>
              </a:r>
              <a:r>
                <a:rPr kumimoji="1" lang="en-US" altLang="ja-JP" sz="120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meeting</a:t>
              </a:r>
            </a:p>
          </p:txBody>
        </p:sp>
      </p:grpSp>
      <p:sp>
        <p:nvSpPr>
          <p:cNvPr id="70" name="Rectangle 3"/>
          <p:cNvSpPr txBox="1">
            <a:spLocks noChangeArrowheads="1"/>
          </p:cNvSpPr>
          <p:nvPr/>
        </p:nvSpPr>
        <p:spPr bwMode="auto">
          <a:xfrm>
            <a:off x="5715000" y="2133600"/>
            <a:ext cx="3276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5000"/>
              </a:lnSpc>
              <a:spcBef>
                <a:spcPct val="20000"/>
              </a:spcBef>
              <a:spcAft>
                <a:spcPts val="288"/>
              </a:spcAft>
              <a:buClr>
                <a:srgbClr val="C00000"/>
              </a:buClr>
              <a:buSzTx/>
              <a:tabLst/>
              <a:defRPr/>
            </a:pPr>
            <a:r>
              <a:rPr lang="en-US" altLang="en-US" sz="2000" b="0" dirty="0" smtClean="0">
                <a:solidFill>
                  <a:schemeClr val="tx1"/>
                </a:solidFill>
                <a:latin typeface="+mn-lt"/>
                <a:cs typeface="Arial" charset="0"/>
              </a:rPr>
              <a:t>The PD has not changed</a:t>
            </a:r>
            <a:r>
              <a:rPr kumimoji="0" lang="en-US" alt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S PGothic" pitchFamily="34" charset="-128"/>
                <a:cs typeface="Arial" charset="0"/>
              </a:rPr>
              <a:t>.</a:t>
            </a:r>
          </a:p>
        </p:txBody>
      </p:sp>
      <p:grpSp>
        <p:nvGrpSpPr>
          <p:cNvPr id="3" name="Group 91"/>
          <p:cNvGrpSpPr/>
          <p:nvPr/>
        </p:nvGrpSpPr>
        <p:grpSpPr>
          <a:xfrm>
            <a:off x="436643" y="2895600"/>
            <a:ext cx="5202157" cy="3630612"/>
            <a:chOff x="436643" y="2895600"/>
            <a:chExt cx="5202157" cy="3630612"/>
          </a:xfrm>
        </p:grpSpPr>
        <p:sp>
          <p:nvSpPr>
            <p:cNvPr id="93" name="Rectangle 14"/>
            <p:cNvSpPr>
              <a:spLocks noChangeArrowheads="1"/>
            </p:cNvSpPr>
            <p:nvPr/>
          </p:nvSpPr>
          <p:spPr bwMode="gray">
            <a:xfrm>
              <a:off x="457200" y="2895600"/>
              <a:ext cx="5181600" cy="3630612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endParaRPr kumimoji="1" lang="en-US" sz="12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sp>
          <p:nvSpPr>
            <p:cNvPr id="94" name="Oval 15"/>
            <p:cNvSpPr>
              <a:spLocks noChangeArrowheads="1"/>
            </p:cNvSpPr>
            <p:nvPr/>
          </p:nvSpPr>
          <p:spPr bwMode="gray">
            <a:xfrm>
              <a:off x="665163" y="3608388"/>
              <a:ext cx="381000" cy="381000"/>
            </a:xfrm>
            <a:prstGeom prst="ellipse">
              <a:avLst/>
            </a:prstGeom>
            <a:solidFill>
              <a:srgbClr val="33CCCC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</a:t>
              </a:r>
            </a:p>
          </p:txBody>
        </p:sp>
        <p:sp>
          <p:nvSpPr>
            <p:cNvPr id="95" name="Oval 16"/>
            <p:cNvSpPr>
              <a:spLocks noChangeArrowheads="1"/>
            </p:cNvSpPr>
            <p:nvPr/>
          </p:nvSpPr>
          <p:spPr bwMode="gray">
            <a:xfrm>
              <a:off x="4876800" y="5943600"/>
              <a:ext cx="381000" cy="38100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E</a:t>
              </a:r>
            </a:p>
          </p:txBody>
        </p:sp>
        <p:sp>
          <p:nvSpPr>
            <p:cNvPr id="96" name="AutoShape 17"/>
            <p:cNvSpPr>
              <a:spLocks noChangeArrowheads="1"/>
            </p:cNvSpPr>
            <p:nvPr/>
          </p:nvSpPr>
          <p:spPr bwMode="gray">
            <a:xfrm>
              <a:off x="3581400" y="5867400"/>
              <a:ext cx="838200" cy="5334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Secretary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Invitations</a:t>
              </a:r>
            </a:p>
          </p:txBody>
        </p:sp>
        <p:cxnSp>
          <p:nvCxnSpPr>
            <p:cNvPr id="97" name="AutoShape 18"/>
            <p:cNvCxnSpPr>
              <a:cxnSpLocks noChangeShapeType="1"/>
              <a:stCxn id="94" idx="6"/>
              <a:endCxn id="103" idx="1"/>
            </p:cNvCxnSpPr>
            <p:nvPr/>
          </p:nvCxnSpPr>
          <p:spPr bwMode="gray">
            <a:xfrm>
              <a:off x="1046163" y="3798888"/>
              <a:ext cx="304800" cy="93980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98" name="AutoShape 19"/>
            <p:cNvCxnSpPr>
              <a:cxnSpLocks noChangeShapeType="1"/>
              <a:stCxn id="103" idx="3"/>
              <a:endCxn id="96" idx="1"/>
            </p:cNvCxnSpPr>
            <p:nvPr/>
          </p:nvCxnSpPr>
          <p:spPr bwMode="gray">
            <a:xfrm>
              <a:off x="3124200" y="4738688"/>
              <a:ext cx="457200" cy="1395412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99" name="AutoShape 20"/>
            <p:cNvCxnSpPr>
              <a:cxnSpLocks noChangeShapeType="1"/>
              <a:stCxn id="96" idx="3"/>
              <a:endCxn id="95" idx="2"/>
            </p:cNvCxnSpPr>
            <p:nvPr/>
          </p:nvCxnSpPr>
          <p:spPr bwMode="gray">
            <a:xfrm>
              <a:off x="4419600" y="6134100"/>
              <a:ext cx="4572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00" name="Text Box 21"/>
            <p:cNvSpPr txBox="1">
              <a:spLocks noChangeArrowheads="1"/>
            </p:cNvSpPr>
            <p:nvPr/>
          </p:nvSpPr>
          <p:spPr bwMode="gray">
            <a:xfrm>
              <a:off x="436643" y="2895600"/>
              <a:ext cx="2077877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fontAlgn="ctr"/>
              <a:r>
                <a:rPr kumimoji="1" lang="en-US" altLang="ja-JP" sz="120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PI: Arrange quarterly meeting</a:t>
              </a:r>
            </a:p>
          </p:txBody>
        </p:sp>
        <p:sp>
          <p:nvSpPr>
            <p:cNvPr id="101" name="Rectangle 22"/>
            <p:cNvSpPr>
              <a:spLocks noChangeArrowheads="1"/>
            </p:cNvSpPr>
            <p:nvPr/>
          </p:nvSpPr>
          <p:spPr bwMode="gray">
            <a:xfrm>
              <a:off x="1503363" y="3227388"/>
              <a:ext cx="1773237" cy="2411412"/>
            </a:xfrm>
            <a:prstGeom prst="rect">
              <a:avLst/>
            </a:prstGeom>
            <a:solidFill>
              <a:schemeClr val="bg2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9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WI:Mary   State=Inactive</a:t>
              </a:r>
            </a:p>
          </p:txBody>
        </p:sp>
        <p:sp>
          <p:nvSpPr>
            <p:cNvPr id="102" name="Rectangle 23"/>
            <p:cNvSpPr>
              <a:spLocks noChangeArrowheads="1"/>
            </p:cNvSpPr>
            <p:nvPr/>
          </p:nvSpPr>
          <p:spPr bwMode="gray">
            <a:xfrm>
              <a:off x="1427163" y="3379788"/>
              <a:ext cx="1773237" cy="2411412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9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WI:Bob       State=Waiting</a:t>
              </a:r>
            </a:p>
          </p:txBody>
        </p:sp>
        <p:sp>
          <p:nvSpPr>
            <p:cNvPr id="103" name="AutoShape 24"/>
            <p:cNvSpPr>
              <a:spLocks noChangeArrowheads="1"/>
            </p:cNvSpPr>
            <p:nvPr/>
          </p:nvSpPr>
          <p:spPr bwMode="gray">
            <a:xfrm>
              <a:off x="1350963" y="3532188"/>
              <a:ext cx="1773237" cy="2411412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tIns="0"/>
            <a:lstStyle/>
            <a:p>
              <a:pPr algn="l" fontAlgn="ctr"/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Facilities</a:t>
              </a:r>
            </a:p>
            <a:p>
              <a:pPr algn="l" fontAlgn="ctr"/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Presentation</a:t>
              </a:r>
            </a:p>
          </p:txBody>
        </p:sp>
        <p:sp>
          <p:nvSpPr>
            <p:cNvPr id="104" name="Rectangle 25"/>
            <p:cNvSpPr>
              <a:spLocks noChangeArrowheads="1"/>
            </p:cNvSpPr>
            <p:nvPr/>
          </p:nvSpPr>
          <p:spPr bwMode="gray">
            <a:xfrm>
              <a:off x="1981200" y="4038600"/>
              <a:ext cx="762000" cy="533400"/>
            </a:xfrm>
            <a:prstGeom prst="rect">
              <a:avLst/>
            </a:prstGeom>
            <a:solidFill>
              <a:srgbClr val="00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WI:Joe</a:t>
              </a:r>
            </a:p>
          </p:txBody>
        </p:sp>
        <p:sp>
          <p:nvSpPr>
            <p:cNvPr id="105" name="Rectangle 26"/>
            <p:cNvSpPr>
              <a:spLocks noChangeArrowheads="1"/>
            </p:cNvSpPr>
            <p:nvPr/>
          </p:nvSpPr>
          <p:spPr bwMode="gray">
            <a:xfrm>
              <a:off x="1828800" y="4191000"/>
              <a:ext cx="838200" cy="533400"/>
            </a:xfrm>
            <a:prstGeom prst="rect">
              <a:avLst/>
            </a:prstGeom>
            <a:solidFill>
              <a:srgbClr val="00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WI:Sam</a:t>
              </a:r>
            </a:p>
          </p:txBody>
        </p:sp>
        <p:sp>
          <p:nvSpPr>
            <p:cNvPr id="106" name="AutoShape 27"/>
            <p:cNvSpPr>
              <a:spLocks noChangeArrowheads="1"/>
            </p:cNvSpPr>
            <p:nvPr/>
          </p:nvSpPr>
          <p:spPr bwMode="gray">
            <a:xfrm>
              <a:off x="1752600" y="4343400"/>
              <a:ext cx="838200" cy="533400"/>
            </a:xfrm>
            <a:prstGeom prst="roundRect">
              <a:avLst>
                <a:gd name="adj" fmla="val 16667"/>
              </a:avLst>
            </a:prstGeom>
            <a:solidFill>
              <a:srgbClr val="33CC33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Sam, Joe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Book Projector</a:t>
              </a:r>
            </a:p>
          </p:txBody>
        </p:sp>
        <p:sp>
          <p:nvSpPr>
            <p:cNvPr id="107" name="AutoShape 28"/>
            <p:cNvSpPr>
              <a:spLocks noChangeArrowheads="1"/>
            </p:cNvSpPr>
            <p:nvPr/>
          </p:nvSpPr>
          <p:spPr bwMode="gray">
            <a:xfrm>
              <a:off x="3810000" y="5105400"/>
              <a:ext cx="1219200" cy="304800"/>
            </a:xfrm>
            <a:prstGeom prst="wedgeRectCallout">
              <a:avLst>
                <a:gd name="adj1" fmla="val -48829"/>
                <a:gd name="adj2" fmla="val 6250"/>
              </a:avLst>
            </a:prstGeom>
            <a:noFill/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Dynamic Tasks</a:t>
              </a:r>
            </a:p>
          </p:txBody>
        </p:sp>
        <p:sp>
          <p:nvSpPr>
            <p:cNvPr id="108" name="Line 29"/>
            <p:cNvSpPr>
              <a:spLocks noChangeShapeType="1"/>
            </p:cNvSpPr>
            <p:nvPr/>
          </p:nvSpPr>
          <p:spPr bwMode="gray">
            <a:xfrm flipH="1" flipV="1">
              <a:off x="2590800" y="4800600"/>
              <a:ext cx="1219200" cy="3810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109" name="Line 30"/>
            <p:cNvSpPr>
              <a:spLocks noChangeShapeType="1"/>
            </p:cNvSpPr>
            <p:nvPr/>
          </p:nvSpPr>
          <p:spPr bwMode="gray">
            <a:xfrm flipH="1">
              <a:off x="2590800" y="5334000"/>
              <a:ext cx="1219200" cy="3810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110" name="Rectangle 31"/>
            <p:cNvSpPr>
              <a:spLocks noChangeArrowheads="1"/>
            </p:cNvSpPr>
            <p:nvPr/>
          </p:nvSpPr>
          <p:spPr bwMode="gray">
            <a:xfrm>
              <a:off x="3810000" y="4724400"/>
              <a:ext cx="1219200" cy="304800"/>
            </a:xfrm>
            <a:prstGeom prst="rect">
              <a:avLst/>
            </a:prstGeom>
            <a:noFill/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Regular Workitems</a:t>
              </a:r>
            </a:p>
          </p:txBody>
        </p:sp>
        <p:sp>
          <p:nvSpPr>
            <p:cNvPr id="111" name="Line 32"/>
            <p:cNvSpPr>
              <a:spLocks noChangeShapeType="1"/>
            </p:cNvSpPr>
            <p:nvPr/>
          </p:nvSpPr>
          <p:spPr bwMode="gray">
            <a:xfrm flipH="1" flipV="1">
              <a:off x="2743200" y="4343400"/>
              <a:ext cx="1066800" cy="4572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112" name="Line 33"/>
            <p:cNvSpPr>
              <a:spLocks noChangeShapeType="1"/>
            </p:cNvSpPr>
            <p:nvPr/>
          </p:nvSpPr>
          <p:spPr bwMode="gray">
            <a:xfrm flipH="1" flipV="1">
              <a:off x="2667000" y="4495800"/>
              <a:ext cx="1143000" cy="3810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113" name="Line 34"/>
            <p:cNvSpPr>
              <a:spLocks noChangeShapeType="1"/>
            </p:cNvSpPr>
            <p:nvPr/>
          </p:nvSpPr>
          <p:spPr bwMode="gray">
            <a:xfrm flipH="1">
              <a:off x="2743200" y="4953000"/>
              <a:ext cx="1066800" cy="2286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114" name="Rectangle 36"/>
            <p:cNvSpPr>
              <a:spLocks noChangeArrowheads="1"/>
            </p:cNvSpPr>
            <p:nvPr/>
          </p:nvSpPr>
          <p:spPr bwMode="gray">
            <a:xfrm>
              <a:off x="1905000" y="4953000"/>
              <a:ext cx="838200" cy="533400"/>
            </a:xfrm>
            <a:prstGeom prst="rect">
              <a:avLst/>
            </a:prstGeom>
            <a:solidFill>
              <a:srgbClr val="00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WI:Wendy</a:t>
              </a:r>
            </a:p>
          </p:txBody>
        </p:sp>
        <p:sp>
          <p:nvSpPr>
            <p:cNvPr id="115" name="Rectangle 38"/>
            <p:cNvSpPr>
              <a:spLocks noChangeArrowheads="1"/>
            </p:cNvSpPr>
            <p:nvPr/>
          </p:nvSpPr>
          <p:spPr bwMode="gray">
            <a:xfrm>
              <a:off x="1828800" y="5105400"/>
              <a:ext cx="838200" cy="533400"/>
            </a:xfrm>
            <a:prstGeom prst="rect">
              <a:avLst/>
            </a:prstGeom>
            <a:solidFill>
              <a:srgbClr val="00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WI:Mary</a:t>
              </a:r>
            </a:p>
          </p:txBody>
        </p:sp>
        <p:sp>
          <p:nvSpPr>
            <p:cNvPr id="116" name="AutoShape 39"/>
            <p:cNvSpPr>
              <a:spLocks noChangeArrowheads="1"/>
            </p:cNvSpPr>
            <p:nvPr/>
          </p:nvSpPr>
          <p:spPr bwMode="gray">
            <a:xfrm>
              <a:off x="1752600" y="5257800"/>
              <a:ext cx="838200" cy="533400"/>
            </a:xfrm>
            <a:prstGeom prst="roundRect">
              <a:avLst>
                <a:gd name="adj" fmla="val 16667"/>
              </a:avLst>
            </a:prstGeom>
            <a:solidFill>
              <a:srgbClr val="33CC33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Mary, Wendy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Book Room</a:t>
              </a:r>
            </a:p>
          </p:txBody>
        </p:sp>
        <p:sp>
          <p:nvSpPr>
            <p:cNvPr id="117" name="Line 40"/>
            <p:cNvSpPr>
              <a:spLocks noChangeShapeType="1"/>
            </p:cNvSpPr>
            <p:nvPr/>
          </p:nvSpPr>
          <p:spPr bwMode="gray">
            <a:xfrm flipH="1">
              <a:off x="2667000" y="5029200"/>
              <a:ext cx="1143000" cy="3810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118" name="Text Box 41"/>
            <p:cNvSpPr txBox="1">
              <a:spLocks noChangeArrowheads="1"/>
            </p:cNvSpPr>
            <p:nvPr/>
          </p:nvSpPr>
          <p:spPr bwMode="gray">
            <a:xfrm>
              <a:off x="2209800" y="3581400"/>
              <a:ext cx="2133600" cy="2286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 fontAlgn="ctr">
                <a:spcBef>
                  <a:spcPct val="50000"/>
                </a:spcBef>
              </a:pPr>
              <a:r>
                <a:rPr kumimoji="1" lang="en-US" sz="9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State=Waiting</a:t>
              </a:r>
            </a:p>
          </p:txBody>
        </p:sp>
      </p:grpSp>
      <p:sp>
        <p:nvSpPr>
          <p:cNvPr id="173" name="Rectangle 3"/>
          <p:cNvSpPr txBox="1">
            <a:spLocks noChangeArrowheads="1"/>
          </p:cNvSpPr>
          <p:nvPr/>
        </p:nvSpPr>
        <p:spPr bwMode="auto">
          <a:xfrm>
            <a:off x="5715000" y="2895600"/>
            <a:ext cx="3276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algn="l" defTabSz="914400" rtl="0" eaLnBrk="1" fontAlgn="base" latinLnBrk="0" hangingPunct="1">
              <a:lnSpc>
                <a:spcPct val="95000"/>
              </a:lnSpc>
              <a:spcBef>
                <a:spcPct val="20000"/>
              </a:spcBef>
              <a:spcAft>
                <a:spcPts val="288"/>
              </a:spcAft>
              <a:buClr>
                <a:srgbClr val="C00000"/>
              </a:buClr>
              <a:buSzTx/>
              <a:tabLst/>
              <a:defRPr/>
            </a:pPr>
            <a:r>
              <a:rPr lang="en-US" altLang="en-US" sz="2000" b="0" dirty="0" smtClean="0">
                <a:solidFill>
                  <a:schemeClr val="tx1"/>
                </a:solidFill>
                <a:latin typeface="+mn-lt"/>
                <a:cs typeface="Arial" charset="0"/>
              </a:rPr>
              <a:t>Sam and Joe’s workitems are deleted and the Book Projector subtask is completed.</a:t>
            </a:r>
          </a:p>
        </p:txBody>
      </p:sp>
      <p:grpSp>
        <p:nvGrpSpPr>
          <p:cNvPr id="4" name="Group 173"/>
          <p:cNvGrpSpPr/>
          <p:nvPr/>
        </p:nvGrpSpPr>
        <p:grpSpPr>
          <a:xfrm>
            <a:off x="436643" y="2895600"/>
            <a:ext cx="5202157" cy="3630612"/>
            <a:chOff x="436643" y="2895600"/>
            <a:chExt cx="5202157" cy="3630612"/>
          </a:xfrm>
        </p:grpSpPr>
        <p:sp>
          <p:nvSpPr>
            <p:cNvPr id="175" name="Rectangle 14"/>
            <p:cNvSpPr>
              <a:spLocks noChangeArrowheads="1"/>
            </p:cNvSpPr>
            <p:nvPr/>
          </p:nvSpPr>
          <p:spPr bwMode="gray">
            <a:xfrm>
              <a:off x="457200" y="2895600"/>
              <a:ext cx="5181600" cy="3630612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endParaRPr kumimoji="1" lang="en-US" sz="12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sp>
          <p:nvSpPr>
            <p:cNvPr id="176" name="Oval 15"/>
            <p:cNvSpPr>
              <a:spLocks noChangeArrowheads="1"/>
            </p:cNvSpPr>
            <p:nvPr/>
          </p:nvSpPr>
          <p:spPr bwMode="gray">
            <a:xfrm>
              <a:off x="665163" y="3608388"/>
              <a:ext cx="381000" cy="381000"/>
            </a:xfrm>
            <a:prstGeom prst="ellipse">
              <a:avLst/>
            </a:prstGeom>
            <a:solidFill>
              <a:srgbClr val="33CCCC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</a:t>
              </a:r>
            </a:p>
          </p:txBody>
        </p:sp>
        <p:sp>
          <p:nvSpPr>
            <p:cNvPr id="177" name="Oval 16"/>
            <p:cNvSpPr>
              <a:spLocks noChangeArrowheads="1"/>
            </p:cNvSpPr>
            <p:nvPr/>
          </p:nvSpPr>
          <p:spPr bwMode="gray">
            <a:xfrm>
              <a:off x="4876800" y="5943600"/>
              <a:ext cx="381000" cy="38100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E</a:t>
              </a:r>
            </a:p>
          </p:txBody>
        </p:sp>
        <p:sp>
          <p:nvSpPr>
            <p:cNvPr id="178" name="AutoShape 17"/>
            <p:cNvSpPr>
              <a:spLocks noChangeArrowheads="1"/>
            </p:cNvSpPr>
            <p:nvPr/>
          </p:nvSpPr>
          <p:spPr bwMode="gray">
            <a:xfrm>
              <a:off x="3581400" y="5867400"/>
              <a:ext cx="838200" cy="5334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Secretary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Invitations</a:t>
              </a:r>
            </a:p>
          </p:txBody>
        </p:sp>
        <p:cxnSp>
          <p:nvCxnSpPr>
            <p:cNvPr id="179" name="AutoShape 18"/>
            <p:cNvCxnSpPr>
              <a:cxnSpLocks noChangeShapeType="1"/>
              <a:stCxn id="176" idx="6"/>
              <a:endCxn id="185" idx="1"/>
            </p:cNvCxnSpPr>
            <p:nvPr/>
          </p:nvCxnSpPr>
          <p:spPr bwMode="gray">
            <a:xfrm>
              <a:off x="1046163" y="3798888"/>
              <a:ext cx="304800" cy="93980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80" name="AutoShape 19"/>
            <p:cNvCxnSpPr>
              <a:cxnSpLocks noChangeShapeType="1"/>
              <a:stCxn id="185" idx="3"/>
              <a:endCxn id="178" idx="1"/>
            </p:cNvCxnSpPr>
            <p:nvPr/>
          </p:nvCxnSpPr>
          <p:spPr bwMode="gray">
            <a:xfrm>
              <a:off x="3124200" y="4738688"/>
              <a:ext cx="457200" cy="1395412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81" name="AutoShape 20"/>
            <p:cNvCxnSpPr>
              <a:cxnSpLocks noChangeShapeType="1"/>
              <a:stCxn id="178" idx="3"/>
              <a:endCxn id="177" idx="2"/>
            </p:cNvCxnSpPr>
            <p:nvPr/>
          </p:nvCxnSpPr>
          <p:spPr bwMode="gray">
            <a:xfrm>
              <a:off x="4419600" y="6134100"/>
              <a:ext cx="4572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82" name="Text Box 21"/>
            <p:cNvSpPr txBox="1">
              <a:spLocks noChangeArrowheads="1"/>
            </p:cNvSpPr>
            <p:nvPr/>
          </p:nvSpPr>
          <p:spPr bwMode="gray">
            <a:xfrm>
              <a:off x="436643" y="2895600"/>
              <a:ext cx="2077877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fontAlgn="ctr"/>
              <a:r>
                <a:rPr kumimoji="1" lang="en-US" altLang="ja-JP" sz="120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PI: Arrange quarterly meeting</a:t>
              </a:r>
            </a:p>
          </p:txBody>
        </p:sp>
        <p:sp>
          <p:nvSpPr>
            <p:cNvPr id="183" name="Rectangle 22"/>
            <p:cNvSpPr>
              <a:spLocks noChangeArrowheads="1"/>
            </p:cNvSpPr>
            <p:nvPr/>
          </p:nvSpPr>
          <p:spPr bwMode="gray">
            <a:xfrm>
              <a:off x="1503363" y="3227388"/>
              <a:ext cx="1773237" cy="2411412"/>
            </a:xfrm>
            <a:prstGeom prst="rect">
              <a:avLst/>
            </a:prstGeom>
            <a:solidFill>
              <a:schemeClr val="bg2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9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WI:Mary   State=Inactive</a:t>
              </a:r>
            </a:p>
          </p:txBody>
        </p:sp>
        <p:sp>
          <p:nvSpPr>
            <p:cNvPr id="184" name="Rectangle 23"/>
            <p:cNvSpPr>
              <a:spLocks noChangeArrowheads="1"/>
            </p:cNvSpPr>
            <p:nvPr/>
          </p:nvSpPr>
          <p:spPr bwMode="gray">
            <a:xfrm>
              <a:off x="1427163" y="3379788"/>
              <a:ext cx="1773237" cy="2411412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9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WI:Bob       State=Waiting</a:t>
              </a:r>
            </a:p>
          </p:txBody>
        </p:sp>
        <p:sp>
          <p:nvSpPr>
            <p:cNvPr id="185" name="AutoShape 24"/>
            <p:cNvSpPr>
              <a:spLocks noChangeArrowheads="1"/>
            </p:cNvSpPr>
            <p:nvPr/>
          </p:nvSpPr>
          <p:spPr bwMode="gray">
            <a:xfrm>
              <a:off x="1350963" y="3532188"/>
              <a:ext cx="1773237" cy="2411412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tIns="0"/>
            <a:lstStyle/>
            <a:p>
              <a:pPr algn="l" fontAlgn="ctr"/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Facilities</a:t>
              </a:r>
            </a:p>
            <a:p>
              <a:pPr algn="l" fontAlgn="ctr"/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Presentation</a:t>
              </a:r>
            </a:p>
          </p:txBody>
        </p:sp>
        <p:sp>
          <p:nvSpPr>
            <p:cNvPr id="186" name="AutoShape 27"/>
            <p:cNvSpPr>
              <a:spLocks noChangeArrowheads="1"/>
            </p:cNvSpPr>
            <p:nvPr/>
          </p:nvSpPr>
          <p:spPr bwMode="gray">
            <a:xfrm>
              <a:off x="1752600" y="4343400"/>
              <a:ext cx="838200" cy="533400"/>
            </a:xfrm>
            <a:prstGeom prst="roundRect">
              <a:avLst>
                <a:gd name="adj" fmla="val 16667"/>
              </a:avLst>
            </a:prstGeom>
            <a:solidFill>
              <a:srgbClr val="33CCCC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Sam, Joe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Book Projector</a:t>
              </a:r>
            </a:p>
          </p:txBody>
        </p:sp>
        <p:sp>
          <p:nvSpPr>
            <p:cNvPr id="187" name="AutoShape 28"/>
            <p:cNvSpPr>
              <a:spLocks noChangeArrowheads="1"/>
            </p:cNvSpPr>
            <p:nvPr/>
          </p:nvSpPr>
          <p:spPr bwMode="gray">
            <a:xfrm>
              <a:off x="3810000" y="5181600"/>
              <a:ext cx="1295400" cy="457200"/>
            </a:xfrm>
            <a:prstGeom prst="wedgeRectCallout">
              <a:avLst>
                <a:gd name="adj1" fmla="val -48829"/>
                <a:gd name="adj2" fmla="val 6250"/>
              </a:avLst>
            </a:prstGeom>
            <a:noFill/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Dynamic </a:t>
              </a:r>
              <a: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Tasks</a:t>
              </a:r>
              <a:b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</a:br>
              <a: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State = Completed</a:t>
              </a:r>
              <a:endParaRPr kumimoji="1" lang="en-US" sz="10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sp>
          <p:nvSpPr>
            <p:cNvPr id="188" name="Line 29"/>
            <p:cNvSpPr>
              <a:spLocks noChangeShapeType="1"/>
            </p:cNvSpPr>
            <p:nvPr/>
          </p:nvSpPr>
          <p:spPr bwMode="gray">
            <a:xfrm flipH="1" flipV="1">
              <a:off x="2590800" y="4800600"/>
              <a:ext cx="1219200" cy="5334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189" name="Rectangle 31"/>
            <p:cNvSpPr>
              <a:spLocks noChangeArrowheads="1"/>
            </p:cNvSpPr>
            <p:nvPr/>
          </p:nvSpPr>
          <p:spPr bwMode="gray">
            <a:xfrm>
              <a:off x="3810000" y="4724400"/>
              <a:ext cx="1219200" cy="381000"/>
            </a:xfrm>
            <a:prstGeom prst="rect">
              <a:avLst/>
            </a:prstGeom>
            <a:noFill/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Workitems deleted</a:t>
              </a:r>
              <a:b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</a:br>
              <a: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as usual</a:t>
              </a:r>
              <a:endParaRPr kumimoji="1" lang="en-US" sz="10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sp>
          <p:nvSpPr>
            <p:cNvPr id="190" name="Line 32"/>
            <p:cNvSpPr>
              <a:spLocks noChangeShapeType="1"/>
            </p:cNvSpPr>
            <p:nvPr/>
          </p:nvSpPr>
          <p:spPr bwMode="gray">
            <a:xfrm flipH="1" flipV="1">
              <a:off x="2743200" y="4343400"/>
              <a:ext cx="1066800" cy="4572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191" name="Rectangle 36"/>
            <p:cNvSpPr>
              <a:spLocks noChangeArrowheads="1"/>
            </p:cNvSpPr>
            <p:nvPr/>
          </p:nvSpPr>
          <p:spPr bwMode="gray">
            <a:xfrm>
              <a:off x="1905000" y="4953000"/>
              <a:ext cx="838200" cy="533400"/>
            </a:xfrm>
            <a:prstGeom prst="rect">
              <a:avLst/>
            </a:prstGeom>
            <a:solidFill>
              <a:srgbClr val="00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WI:Wendy</a:t>
              </a:r>
            </a:p>
          </p:txBody>
        </p:sp>
        <p:sp>
          <p:nvSpPr>
            <p:cNvPr id="192" name="Rectangle 38"/>
            <p:cNvSpPr>
              <a:spLocks noChangeArrowheads="1"/>
            </p:cNvSpPr>
            <p:nvPr/>
          </p:nvSpPr>
          <p:spPr bwMode="gray">
            <a:xfrm>
              <a:off x="1828800" y="5105400"/>
              <a:ext cx="838200" cy="533400"/>
            </a:xfrm>
            <a:prstGeom prst="rect">
              <a:avLst/>
            </a:prstGeom>
            <a:solidFill>
              <a:srgbClr val="00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WI:Mary</a:t>
              </a:r>
            </a:p>
          </p:txBody>
        </p:sp>
        <p:sp>
          <p:nvSpPr>
            <p:cNvPr id="193" name="AutoShape 39"/>
            <p:cNvSpPr>
              <a:spLocks noChangeArrowheads="1"/>
            </p:cNvSpPr>
            <p:nvPr/>
          </p:nvSpPr>
          <p:spPr bwMode="gray">
            <a:xfrm>
              <a:off x="1752600" y="5257800"/>
              <a:ext cx="838200" cy="533400"/>
            </a:xfrm>
            <a:prstGeom prst="roundRect">
              <a:avLst>
                <a:gd name="adj" fmla="val 16667"/>
              </a:avLst>
            </a:prstGeom>
            <a:solidFill>
              <a:srgbClr val="33CC33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Mary, Wendy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Book Room</a:t>
              </a:r>
            </a:p>
          </p:txBody>
        </p:sp>
        <p:sp>
          <p:nvSpPr>
            <p:cNvPr id="194" name="Text Box 41"/>
            <p:cNvSpPr txBox="1">
              <a:spLocks noChangeArrowheads="1"/>
            </p:cNvSpPr>
            <p:nvPr/>
          </p:nvSpPr>
          <p:spPr bwMode="gray">
            <a:xfrm>
              <a:off x="2209800" y="3581400"/>
              <a:ext cx="2133600" cy="2286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 fontAlgn="ctr">
                <a:spcBef>
                  <a:spcPct val="50000"/>
                </a:spcBef>
              </a:pPr>
              <a:r>
                <a:rPr kumimoji="1" lang="en-US" sz="9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State=Waiting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+mn-lt"/>
              </a:rPr>
              <a:t>Dynamic Task - Final Subtask Completion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57151" y="766764"/>
            <a:ext cx="9018588" cy="1214437"/>
          </a:xfrm>
        </p:spPr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The final subtask is completed when Wendy books a room and completes her workitem.</a:t>
            </a:r>
          </a:p>
        </p:txBody>
      </p:sp>
      <p:grpSp>
        <p:nvGrpSpPr>
          <p:cNvPr id="2" name="Group 13"/>
          <p:cNvGrpSpPr/>
          <p:nvPr/>
        </p:nvGrpSpPr>
        <p:grpSpPr>
          <a:xfrm>
            <a:off x="381000" y="1981200"/>
            <a:ext cx="3886200" cy="838200"/>
            <a:chOff x="457200" y="2230438"/>
            <a:chExt cx="3886200" cy="838200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gray">
            <a:xfrm>
              <a:off x="533400" y="2230438"/>
              <a:ext cx="3810000" cy="838200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gray">
            <a:xfrm>
              <a:off x="762000" y="2552700"/>
              <a:ext cx="381000" cy="38100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</a:t>
              </a: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gray">
            <a:xfrm>
              <a:off x="3657600" y="2552700"/>
              <a:ext cx="381000" cy="38100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E</a:t>
              </a:r>
            </a:p>
          </p:txBody>
        </p:sp>
        <p:sp>
          <p:nvSpPr>
            <p:cNvPr id="8" name="AutoShape 6"/>
            <p:cNvSpPr>
              <a:spLocks noChangeArrowheads="1"/>
            </p:cNvSpPr>
            <p:nvPr/>
          </p:nvSpPr>
          <p:spPr bwMode="gray">
            <a:xfrm>
              <a:off x="1447800" y="2476500"/>
              <a:ext cx="838200" cy="5334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Facilities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Presentation</a:t>
              </a: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gray">
            <a:xfrm>
              <a:off x="2590800" y="2476500"/>
              <a:ext cx="838200" cy="5334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ctr">
                <a:lnSpc>
                  <a:spcPct val="150000"/>
                </a:lnSpc>
              </a:pPr>
              <a:r>
                <a:rPr kumimoji="1" lang="en-US" altLang="ja-JP" sz="11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Secretary</a:t>
              </a:r>
              <a:endParaRPr kumimoji="1" lang="en-US" altLang="ja-JP" sz="11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Invitations</a:t>
              </a:r>
              <a:endParaRPr kumimoji="1" lang="en-US" altLang="ja-JP" sz="10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cxnSp>
          <p:nvCxnSpPr>
            <p:cNvPr id="10" name="AutoShape 8"/>
            <p:cNvCxnSpPr>
              <a:cxnSpLocks noChangeShapeType="1"/>
              <a:stCxn id="6" idx="6"/>
              <a:endCxn id="8" idx="1"/>
            </p:cNvCxnSpPr>
            <p:nvPr/>
          </p:nvCxnSpPr>
          <p:spPr bwMode="gray">
            <a:xfrm>
              <a:off x="1143000" y="2743200"/>
              <a:ext cx="3048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1" name="AutoShape 9"/>
            <p:cNvCxnSpPr>
              <a:cxnSpLocks noChangeShapeType="1"/>
              <a:stCxn id="8" idx="3"/>
              <a:endCxn id="9" idx="1"/>
            </p:cNvCxnSpPr>
            <p:nvPr/>
          </p:nvCxnSpPr>
          <p:spPr bwMode="gray">
            <a:xfrm>
              <a:off x="2286000" y="2743200"/>
              <a:ext cx="3048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2" name="AutoShape 10"/>
            <p:cNvCxnSpPr>
              <a:cxnSpLocks noChangeShapeType="1"/>
              <a:stCxn id="9" idx="3"/>
              <a:endCxn id="7" idx="2"/>
            </p:cNvCxnSpPr>
            <p:nvPr/>
          </p:nvCxnSpPr>
          <p:spPr bwMode="gray">
            <a:xfrm>
              <a:off x="3429000" y="2743200"/>
              <a:ext cx="2286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3" name="Text Box 18"/>
            <p:cNvSpPr txBox="1">
              <a:spLocks noChangeArrowheads="1"/>
            </p:cNvSpPr>
            <p:nvPr/>
          </p:nvSpPr>
          <p:spPr bwMode="gray">
            <a:xfrm>
              <a:off x="457200" y="2230438"/>
              <a:ext cx="3048000" cy="2746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ctr"/>
              <a:r>
                <a:rPr kumimoji="1" lang="en-US" altLang="ja-JP" sz="1200" dirty="0" smtClean="0">
                  <a:solidFill>
                    <a:srgbClr val="000000"/>
                  </a:solidFill>
                  <a:latin typeface="+mj-lt"/>
                  <a:ea typeface="MS UI Gothic" pitchFamily="34" charset="-128"/>
                </a:rPr>
                <a:t>PD: Organize quarterly </a:t>
              </a:r>
              <a:r>
                <a:rPr kumimoji="1" lang="en-US" altLang="ja-JP" sz="1200" dirty="0">
                  <a:solidFill>
                    <a:srgbClr val="000000"/>
                  </a:solidFill>
                  <a:latin typeface="+mj-lt"/>
                  <a:ea typeface="MS UI Gothic" pitchFamily="34" charset="-128"/>
                </a:rPr>
                <a:t>meeting</a:t>
              </a:r>
            </a:p>
          </p:txBody>
        </p:sp>
      </p:grpSp>
      <p:sp>
        <p:nvSpPr>
          <p:cNvPr id="70" name="Rectangle 3"/>
          <p:cNvSpPr txBox="1">
            <a:spLocks noChangeArrowheads="1"/>
          </p:cNvSpPr>
          <p:nvPr/>
        </p:nvSpPr>
        <p:spPr bwMode="auto">
          <a:xfrm>
            <a:off x="5715000" y="2133600"/>
            <a:ext cx="3276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5000"/>
              </a:lnSpc>
              <a:spcBef>
                <a:spcPct val="20000"/>
              </a:spcBef>
              <a:spcAft>
                <a:spcPts val="288"/>
              </a:spcAft>
              <a:buClr>
                <a:srgbClr val="C00000"/>
              </a:buClr>
              <a:buSzTx/>
              <a:tabLst/>
              <a:defRPr/>
            </a:pPr>
            <a:r>
              <a:rPr lang="en-US" altLang="en-US" sz="2000" b="0" dirty="0" smtClean="0">
                <a:solidFill>
                  <a:schemeClr val="tx1"/>
                </a:solidFill>
                <a:latin typeface="+mn-lt"/>
                <a:cs typeface="Arial" charset="0"/>
              </a:rPr>
              <a:t>The PD has not changed</a:t>
            </a:r>
            <a:r>
              <a:rPr kumimoji="0" lang="en-US" alt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S PGothic" pitchFamily="34" charset="-128"/>
                <a:cs typeface="Arial" charset="0"/>
              </a:rPr>
              <a:t>.</a:t>
            </a:r>
          </a:p>
        </p:txBody>
      </p:sp>
      <p:sp>
        <p:nvSpPr>
          <p:cNvPr id="173" name="Rectangle 3"/>
          <p:cNvSpPr txBox="1">
            <a:spLocks noChangeArrowheads="1"/>
          </p:cNvSpPr>
          <p:nvPr/>
        </p:nvSpPr>
        <p:spPr bwMode="auto">
          <a:xfrm>
            <a:off x="5715000" y="2895600"/>
            <a:ext cx="3276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algn="l" defTabSz="914400" rtl="0" eaLnBrk="1" fontAlgn="base" latinLnBrk="0" hangingPunct="1">
              <a:lnSpc>
                <a:spcPct val="95000"/>
              </a:lnSpc>
              <a:spcBef>
                <a:spcPct val="20000"/>
              </a:spcBef>
              <a:spcAft>
                <a:spcPts val="288"/>
              </a:spcAft>
              <a:buClr>
                <a:srgbClr val="C00000"/>
              </a:buClr>
              <a:buSzTx/>
              <a:tabLst/>
              <a:defRPr/>
            </a:pPr>
            <a:r>
              <a:rPr lang="en-US" altLang="en-US" sz="2000" b="0" dirty="0" smtClean="0">
                <a:solidFill>
                  <a:schemeClr val="tx1"/>
                </a:solidFill>
                <a:latin typeface="+mn-lt"/>
                <a:cs typeface="Arial" charset="0"/>
              </a:rPr>
              <a:t>Wendy and Mary’s workitems are deleted and the Book Room subtask is completed.</a:t>
            </a:r>
          </a:p>
          <a:p>
            <a:pPr marR="0" lvl="0" algn="l" defTabSz="914400" rtl="0" eaLnBrk="1" fontAlgn="base" latinLnBrk="0" hangingPunct="1">
              <a:lnSpc>
                <a:spcPct val="95000"/>
              </a:lnSpc>
              <a:spcBef>
                <a:spcPct val="20000"/>
              </a:spcBef>
              <a:spcAft>
                <a:spcPts val="288"/>
              </a:spcAft>
              <a:buClr>
                <a:srgbClr val="C00000"/>
              </a:buClr>
              <a:buSzTx/>
              <a:tabLst/>
              <a:defRPr/>
            </a:pPr>
            <a:r>
              <a:rPr lang="en-US" altLang="en-US" sz="2000" b="0" dirty="0" smtClean="0">
                <a:solidFill>
                  <a:schemeClr val="tx1"/>
                </a:solidFill>
                <a:latin typeface="+mn-lt"/>
                <a:cs typeface="Arial" charset="0"/>
              </a:rPr>
              <a:t>As all subtasks are complete the original task is put back to state=Running.</a:t>
            </a:r>
          </a:p>
          <a:p>
            <a:pPr marR="0" lvl="0" algn="l" defTabSz="914400" rtl="0" eaLnBrk="1" fontAlgn="base" latinLnBrk="0" hangingPunct="1">
              <a:lnSpc>
                <a:spcPct val="95000"/>
              </a:lnSpc>
              <a:spcBef>
                <a:spcPct val="20000"/>
              </a:spcBef>
              <a:spcAft>
                <a:spcPts val="288"/>
              </a:spcAft>
              <a:buClr>
                <a:srgbClr val="C00000"/>
              </a:buClr>
              <a:buSzTx/>
              <a:tabLst/>
              <a:defRPr/>
            </a:pPr>
            <a:r>
              <a:rPr lang="en-US" altLang="en-US" sz="2000" b="0" dirty="0" smtClean="0">
                <a:solidFill>
                  <a:schemeClr val="tx1"/>
                </a:solidFill>
                <a:latin typeface="+mn-lt"/>
                <a:cs typeface="Arial" charset="0"/>
              </a:rPr>
              <a:t>Bob’s workitem goes into state=Accepted and Mary’s to state=De-active.</a:t>
            </a:r>
          </a:p>
        </p:txBody>
      </p:sp>
      <p:grpSp>
        <p:nvGrpSpPr>
          <p:cNvPr id="3" name="Group 173"/>
          <p:cNvGrpSpPr/>
          <p:nvPr/>
        </p:nvGrpSpPr>
        <p:grpSpPr>
          <a:xfrm>
            <a:off x="436643" y="2895600"/>
            <a:ext cx="5202157" cy="3630612"/>
            <a:chOff x="436643" y="2895600"/>
            <a:chExt cx="5202157" cy="3630612"/>
          </a:xfrm>
        </p:grpSpPr>
        <p:sp>
          <p:nvSpPr>
            <p:cNvPr id="175" name="Rectangle 14"/>
            <p:cNvSpPr>
              <a:spLocks noChangeArrowheads="1"/>
            </p:cNvSpPr>
            <p:nvPr/>
          </p:nvSpPr>
          <p:spPr bwMode="gray">
            <a:xfrm>
              <a:off x="457200" y="2895600"/>
              <a:ext cx="5181600" cy="3630612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endParaRPr kumimoji="1" lang="en-US" sz="12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sp>
          <p:nvSpPr>
            <p:cNvPr id="176" name="Oval 15"/>
            <p:cNvSpPr>
              <a:spLocks noChangeArrowheads="1"/>
            </p:cNvSpPr>
            <p:nvPr/>
          </p:nvSpPr>
          <p:spPr bwMode="gray">
            <a:xfrm>
              <a:off x="665163" y="3608388"/>
              <a:ext cx="381000" cy="381000"/>
            </a:xfrm>
            <a:prstGeom prst="ellipse">
              <a:avLst/>
            </a:prstGeom>
            <a:solidFill>
              <a:srgbClr val="33CCCC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</a:t>
              </a:r>
            </a:p>
          </p:txBody>
        </p:sp>
        <p:sp>
          <p:nvSpPr>
            <p:cNvPr id="177" name="Oval 16"/>
            <p:cNvSpPr>
              <a:spLocks noChangeArrowheads="1"/>
            </p:cNvSpPr>
            <p:nvPr/>
          </p:nvSpPr>
          <p:spPr bwMode="gray">
            <a:xfrm>
              <a:off x="4876800" y="5943600"/>
              <a:ext cx="381000" cy="38100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E</a:t>
              </a:r>
            </a:p>
          </p:txBody>
        </p:sp>
        <p:sp>
          <p:nvSpPr>
            <p:cNvPr id="178" name="AutoShape 17"/>
            <p:cNvSpPr>
              <a:spLocks noChangeArrowheads="1"/>
            </p:cNvSpPr>
            <p:nvPr/>
          </p:nvSpPr>
          <p:spPr bwMode="gray">
            <a:xfrm>
              <a:off x="3581400" y="5867400"/>
              <a:ext cx="838200" cy="5334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Secretary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Invitations</a:t>
              </a:r>
            </a:p>
          </p:txBody>
        </p:sp>
        <p:cxnSp>
          <p:nvCxnSpPr>
            <p:cNvPr id="179" name="AutoShape 18"/>
            <p:cNvCxnSpPr>
              <a:cxnSpLocks noChangeShapeType="1"/>
              <a:stCxn id="176" idx="6"/>
              <a:endCxn id="185" idx="1"/>
            </p:cNvCxnSpPr>
            <p:nvPr/>
          </p:nvCxnSpPr>
          <p:spPr bwMode="gray">
            <a:xfrm>
              <a:off x="1046163" y="3798888"/>
              <a:ext cx="304800" cy="93980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80" name="AutoShape 19"/>
            <p:cNvCxnSpPr>
              <a:cxnSpLocks noChangeShapeType="1"/>
              <a:stCxn id="185" idx="3"/>
              <a:endCxn id="178" idx="1"/>
            </p:cNvCxnSpPr>
            <p:nvPr/>
          </p:nvCxnSpPr>
          <p:spPr bwMode="gray">
            <a:xfrm>
              <a:off x="3124200" y="4738688"/>
              <a:ext cx="457200" cy="1395412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81" name="AutoShape 20"/>
            <p:cNvCxnSpPr>
              <a:cxnSpLocks noChangeShapeType="1"/>
              <a:stCxn id="178" idx="3"/>
              <a:endCxn id="177" idx="2"/>
            </p:cNvCxnSpPr>
            <p:nvPr/>
          </p:nvCxnSpPr>
          <p:spPr bwMode="gray">
            <a:xfrm>
              <a:off x="4419600" y="6134100"/>
              <a:ext cx="4572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82" name="Text Box 21"/>
            <p:cNvSpPr txBox="1">
              <a:spLocks noChangeArrowheads="1"/>
            </p:cNvSpPr>
            <p:nvPr/>
          </p:nvSpPr>
          <p:spPr bwMode="gray">
            <a:xfrm>
              <a:off x="436643" y="2895600"/>
              <a:ext cx="2077877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fontAlgn="ctr"/>
              <a:r>
                <a:rPr kumimoji="1" lang="en-US" altLang="ja-JP" sz="120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PI: Arrange quarterly meeting</a:t>
              </a:r>
            </a:p>
          </p:txBody>
        </p:sp>
        <p:sp>
          <p:nvSpPr>
            <p:cNvPr id="183" name="Rectangle 22"/>
            <p:cNvSpPr>
              <a:spLocks noChangeArrowheads="1"/>
            </p:cNvSpPr>
            <p:nvPr/>
          </p:nvSpPr>
          <p:spPr bwMode="gray">
            <a:xfrm>
              <a:off x="1503363" y="3227388"/>
              <a:ext cx="1773237" cy="2411412"/>
            </a:xfrm>
            <a:prstGeom prst="rect">
              <a:avLst/>
            </a:prstGeom>
            <a:solidFill>
              <a:schemeClr val="bg2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9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WI:Mary   State=Inactive</a:t>
              </a:r>
            </a:p>
          </p:txBody>
        </p:sp>
        <p:sp>
          <p:nvSpPr>
            <p:cNvPr id="184" name="Rectangle 23"/>
            <p:cNvSpPr>
              <a:spLocks noChangeArrowheads="1"/>
            </p:cNvSpPr>
            <p:nvPr/>
          </p:nvSpPr>
          <p:spPr bwMode="gray">
            <a:xfrm>
              <a:off x="1427163" y="3379788"/>
              <a:ext cx="1773237" cy="2411412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9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WI:Bob       State=Waiting</a:t>
              </a:r>
            </a:p>
          </p:txBody>
        </p:sp>
        <p:sp>
          <p:nvSpPr>
            <p:cNvPr id="185" name="AutoShape 24"/>
            <p:cNvSpPr>
              <a:spLocks noChangeArrowheads="1"/>
            </p:cNvSpPr>
            <p:nvPr/>
          </p:nvSpPr>
          <p:spPr bwMode="gray">
            <a:xfrm>
              <a:off x="1350963" y="3532188"/>
              <a:ext cx="1773237" cy="2411412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tIns="0"/>
            <a:lstStyle/>
            <a:p>
              <a:pPr algn="l" fontAlgn="ctr"/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Facilities</a:t>
              </a:r>
            </a:p>
            <a:p>
              <a:pPr algn="l" fontAlgn="ctr"/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Presentation</a:t>
              </a:r>
            </a:p>
          </p:txBody>
        </p:sp>
        <p:sp>
          <p:nvSpPr>
            <p:cNvPr id="186" name="AutoShape 27"/>
            <p:cNvSpPr>
              <a:spLocks noChangeArrowheads="1"/>
            </p:cNvSpPr>
            <p:nvPr/>
          </p:nvSpPr>
          <p:spPr bwMode="gray">
            <a:xfrm>
              <a:off x="1752600" y="4343400"/>
              <a:ext cx="838200" cy="533400"/>
            </a:xfrm>
            <a:prstGeom prst="roundRect">
              <a:avLst>
                <a:gd name="adj" fmla="val 16667"/>
              </a:avLst>
            </a:prstGeom>
            <a:solidFill>
              <a:srgbClr val="33CCCC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Sam, Joe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Book Projector</a:t>
              </a:r>
            </a:p>
          </p:txBody>
        </p:sp>
        <p:sp>
          <p:nvSpPr>
            <p:cNvPr id="187" name="AutoShape 28"/>
            <p:cNvSpPr>
              <a:spLocks noChangeArrowheads="1"/>
            </p:cNvSpPr>
            <p:nvPr/>
          </p:nvSpPr>
          <p:spPr bwMode="gray">
            <a:xfrm>
              <a:off x="3810000" y="5181600"/>
              <a:ext cx="1295400" cy="457200"/>
            </a:xfrm>
            <a:prstGeom prst="wedgeRectCallout">
              <a:avLst>
                <a:gd name="adj1" fmla="val -48829"/>
                <a:gd name="adj2" fmla="val 6250"/>
              </a:avLst>
            </a:prstGeom>
            <a:noFill/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Dynamic </a:t>
              </a:r>
              <a: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Tasks</a:t>
              </a:r>
              <a:b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</a:br>
              <a: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State = Completed</a:t>
              </a:r>
              <a:endParaRPr kumimoji="1" lang="en-US" sz="10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sp>
          <p:nvSpPr>
            <p:cNvPr id="188" name="Line 29"/>
            <p:cNvSpPr>
              <a:spLocks noChangeShapeType="1"/>
            </p:cNvSpPr>
            <p:nvPr/>
          </p:nvSpPr>
          <p:spPr bwMode="gray">
            <a:xfrm flipH="1" flipV="1">
              <a:off x="2590800" y="4800600"/>
              <a:ext cx="1219200" cy="5334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189" name="Rectangle 31"/>
            <p:cNvSpPr>
              <a:spLocks noChangeArrowheads="1"/>
            </p:cNvSpPr>
            <p:nvPr/>
          </p:nvSpPr>
          <p:spPr bwMode="gray">
            <a:xfrm>
              <a:off x="3810000" y="4724400"/>
              <a:ext cx="1219200" cy="381000"/>
            </a:xfrm>
            <a:prstGeom prst="rect">
              <a:avLst/>
            </a:prstGeom>
            <a:noFill/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Workitems deleted</a:t>
              </a:r>
              <a:b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</a:br>
              <a: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as usual</a:t>
              </a:r>
              <a:endParaRPr kumimoji="1" lang="en-US" sz="10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sp>
          <p:nvSpPr>
            <p:cNvPr id="190" name="Line 32"/>
            <p:cNvSpPr>
              <a:spLocks noChangeShapeType="1"/>
            </p:cNvSpPr>
            <p:nvPr/>
          </p:nvSpPr>
          <p:spPr bwMode="gray">
            <a:xfrm flipH="1" flipV="1">
              <a:off x="2743200" y="4343400"/>
              <a:ext cx="1066800" cy="4572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191" name="Rectangle 36"/>
            <p:cNvSpPr>
              <a:spLocks noChangeArrowheads="1"/>
            </p:cNvSpPr>
            <p:nvPr/>
          </p:nvSpPr>
          <p:spPr bwMode="gray">
            <a:xfrm>
              <a:off x="1905000" y="4953000"/>
              <a:ext cx="838200" cy="533400"/>
            </a:xfrm>
            <a:prstGeom prst="rect">
              <a:avLst/>
            </a:prstGeom>
            <a:solidFill>
              <a:srgbClr val="00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WI:Wendy</a:t>
              </a:r>
            </a:p>
          </p:txBody>
        </p:sp>
        <p:sp>
          <p:nvSpPr>
            <p:cNvPr id="192" name="Rectangle 38"/>
            <p:cNvSpPr>
              <a:spLocks noChangeArrowheads="1"/>
            </p:cNvSpPr>
            <p:nvPr/>
          </p:nvSpPr>
          <p:spPr bwMode="gray">
            <a:xfrm>
              <a:off x="1828800" y="5105400"/>
              <a:ext cx="838200" cy="533400"/>
            </a:xfrm>
            <a:prstGeom prst="rect">
              <a:avLst/>
            </a:prstGeom>
            <a:solidFill>
              <a:srgbClr val="00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WI:Mary</a:t>
              </a:r>
            </a:p>
          </p:txBody>
        </p:sp>
        <p:sp>
          <p:nvSpPr>
            <p:cNvPr id="193" name="AutoShape 39"/>
            <p:cNvSpPr>
              <a:spLocks noChangeArrowheads="1"/>
            </p:cNvSpPr>
            <p:nvPr/>
          </p:nvSpPr>
          <p:spPr bwMode="gray">
            <a:xfrm>
              <a:off x="1752600" y="5257800"/>
              <a:ext cx="838200" cy="533400"/>
            </a:xfrm>
            <a:prstGeom prst="roundRect">
              <a:avLst>
                <a:gd name="adj" fmla="val 16667"/>
              </a:avLst>
            </a:prstGeom>
            <a:solidFill>
              <a:srgbClr val="33CC33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Mary, Wendy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Book Room</a:t>
              </a:r>
            </a:p>
          </p:txBody>
        </p:sp>
        <p:sp>
          <p:nvSpPr>
            <p:cNvPr id="194" name="Text Box 41"/>
            <p:cNvSpPr txBox="1">
              <a:spLocks noChangeArrowheads="1"/>
            </p:cNvSpPr>
            <p:nvPr/>
          </p:nvSpPr>
          <p:spPr bwMode="gray">
            <a:xfrm>
              <a:off x="2209800" y="3581400"/>
              <a:ext cx="2133600" cy="2286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 fontAlgn="ctr">
                <a:spcBef>
                  <a:spcPct val="50000"/>
                </a:spcBef>
              </a:pPr>
              <a:r>
                <a:rPr kumimoji="1" lang="en-US" sz="9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State=Waiting</a:t>
              </a:r>
            </a:p>
          </p:txBody>
        </p:sp>
      </p:grpSp>
      <p:grpSp>
        <p:nvGrpSpPr>
          <p:cNvPr id="4" name="Group 63"/>
          <p:cNvGrpSpPr/>
          <p:nvPr/>
        </p:nvGrpSpPr>
        <p:grpSpPr>
          <a:xfrm>
            <a:off x="436643" y="2895600"/>
            <a:ext cx="5202157" cy="3630612"/>
            <a:chOff x="436643" y="2895600"/>
            <a:chExt cx="5202157" cy="3630612"/>
          </a:xfrm>
        </p:grpSpPr>
        <p:sp>
          <p:nvSpPr>
            <p:cNvPr id="65" name="Rectangle 14"/>
            <p:cNvSpPr>
              <a:spLocks noChangeArrowheads="1"/>
            </p:cNvSpPr>
            <p:nvPr/>
          </p:nvSpPr>
          <p:spPr bwMode="gray">
            <a:xfrm>
              <a:off x="457200" y="2895600"/>
              <a:ext cx="5181600" cy="3630612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endParaRPr kumimoji="1" lang="en-US" sz="12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sp>
          <p:nvSpPr>
            <p:cNvPr id="66" name="Oval 15"/>
            <p:cNvSpPr>
              <a:spLocks noChangeArrowheads="1"/>
            </p:cNvSpPr>
            <p:nvPr/>
          </p:nvSpPr>
          <p:spPr bwMode="gray">
            <a:xfrm>
              <a:off x="665163" y="3608388"/>
              <a:ext cx="381000" cy="381000"/>
            </a:xfrm>
            <a:prstGeom prst="ellipse">
              <a:avLst/>
            </a:prstGeom>
            <a:solidFill>
              <a:srgbClr val="33CCCC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</a:t>
              </a:r>
            </a:p>
          </p:txBody>
        </p:sp>
        <p:sp>
          <p:nvSpPr>
            <p:cNvPr id="67" name="Oval 16"/>
            <p:cNvSpPr>
              <a:spLocks noChangeArrowheads="1"/>
            </p:cNvSpPr>
            <p:nvPr/>
          </p:nvSpPr>
          <p:spPr bwMode="gray">
            <a:xfrm>
              <a:off x="4876800" y="5943600"/>
              <a:ext cx="381000" cy="38100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E</a:t>
              </a:r>
            </a:p>
          </p:txBody>
        </p:sp>
        <p:sp>
          <p:nvSpPr>
            <p:cNvPr id="68" name="AutoShape 17"/>
            <p:cNvSpPr>
              <a:spLocks noChangeArrowheads="1"/>
            </p:cNvSpPr>
            <p:nvPr/>
          </p:nvSpPr>
          <p:spPr bwMode="gray">
            <a:xfrm>
              <a:off x="3581400" y="5867400"/>
              <a:ext cx="838200" cy="5334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Secretary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Invitations</a:t>
              </a:r>
            </a:p>
          </p:txBody>
        </p:sp>
        <p:cxnSp>
          <p:nvCxnSpPr>
            <p:cNvPr id="69" name="AutoShape 18"/>
            <p:cNvCxnSpPr>
              <a:cxnSpLocks noChangeShapeType="1"/>
              <a:stCxn id="66" idx="6"/>
              <a:endCxn id="76" idx="1"/>
            </p:cNvCxnSpPr>
            <p:nvPr/>
          </p:nvCxnSpPr>
          <p:spPr bwMode="gray">
            <a:xfrm>
              <a:off x="1046163" y="3798888"/>
              <a:ext cx="304800" cy="93980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71" name="AutoShape 19"/>
            <p:cNvCxnSpPr>
              <a:cxnSpLocks noChangeShapeType="1"/>
              <a:stCxn id="76" idx="3"/>
              <a:endCxn id="68" idx="1"/>
            </p:cNvCxnSpPr>
            <p:nvPr/>
          </p:nvCxnSpPr>
          <p:spPr bwMode="gray">
            <a:xfrm>
              <a:off x="3124200" y="4738688"/>
              <a:ext cx="457200" cy="1395412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72" name="AutoShape 20"/>
            <p:cNvCxnSpPr>
              <a:cxnSpLocks noChangeShapeType="1"/>
              <a:stCxn id="68" idx="3"/>
              <a:endCxn id="67" idx="2"/>
            </p:cNvCxnSpPr>
            <p:nvPr/>
          </p:nvCxnSpPr>
          <p:spPr bwMode="gray">
            <a:xfrm>
              <a:off x="4419600" y="6134100"/>
              <a:ext cx="4572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73" name="Text Box 21"/>
            <p:cNvSpPr txBox="1">
              <a:spLocks noChangeArrowheads="1"/>
            </p:cNvSpPr>
            <p:nvPr/>
          </p:nvSpPr>
          <p:spPr bwMode="gray">
            <a:xfrm>
              <a:off x="436643" y="2895600"/>
              <a:ext cx="2077877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fontAlgn="ctr"/>
              <a:r>
                <a:rPr kumimoji="1" lang="en-US" altLang="ja-JP" sz="120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PI: Arrange quarterly meeting</a:t>
              </a:r>
            </a:p>
          </p:txBody>
        </p:sp>
        <p:sp>
          <p:nvSpPr>
            <p:cNvPr id="74" name="Rectangle 22"/>
            <p:cNvSpPr>
              <a:spLocks noChangeArrowheads="1"/>
            </p:cNvSpPr>
            <p:nvPr/>
          </p:nvSpPr>
          <p:spPr bwMode="gray">
            <a:xfrm>
              <a:off x="1503363" y="3227388"/>
              <a:ext cx="1773237" cy="2411412"/>
            </a:xfrm>
            <a:prstGeom prst="rect">
              <a:avLst/>
            </a:prstGeom>
            <a:solidFill>
              <a:schemeClr val="bg2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9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WI:Mary   State=Deactive</a:t>
              </a:r>
              <a:endParaRPr kumimoji="1" lang="en-US" sz="9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sp>
          <p:nvSpPr>
            <p:cNvPr id="75" name="Rectangle 23"/>
            <p:cNvSpPr>
              <a:spLocks noChangeArrowheads="1"/>
            </p:cNvSpPr>
            <p:nvPr/>
          </p:nvSpPr>
          <p:spPr bwMode="gray">
            <a:xfrm>
              <a:off x="1427163" y="3379788"/>
              <a:ext cx="1773237" cy="2411412"/>
            </a:xfrm>
            <a:prstGeom prst="rect">
              <a:avLst/>
            </a:prstGeom>
            <a:solidFill>
              <a:srgbClr val="FF00FF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9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WI:Bob       </a:t>
              </a:r>
              <a:r>
                <a:rPr kumimoji="1" lang="en-US" sz="9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State=Accepted</a:t>
              </a:r>
              <a:endParaRPr kumimoji="1" lang="en-US" sz="9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sp>
          <p:nvSpPr>
            <p:cNvPr id="76" name="AutoShape 24"/>
            <p:cNvSpPr>
              <a:spLocks noChangeArrowheads="1"/>
            </p:cNvSpPr>
            <p:nvPr/>
          </p:nvSpPr>
          <p:spPr bwMode="gray">
            <a:xfrm>
              <a:off x="1350963" y="3532188"/>
              <a:ext cx="1773237" cy="2411412"/>
            </a:xfrm>
            <a:prstGeom prst="roundRect">
              <a:avLst>
                <a:gd name="adj" fmla="val 16667"/>
              </a:avLst>
            </a:prstGeom>
            <a:solidFill>
              <a:srgbClr val="33CC33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tIns="0"/>
            <a:lstStyle/>
            <a:p>
              <a:pPr algn="l" fontAlgn="ctr"/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Facilities</a:t>
              </a:r>
            </a:p>
            <a:p>
              <a:pPr algn="l" fontAlgn="ctr"/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Presentation</a:t>
              </a:r>
            </a:p>
          </p:txBody>
        </p:sp>
        <p:sp>
          <p:nvSpPr>
            <p:cNvPr id="77" name="AutoShape 27"/>
            <p:cNvSpPr>
              <a:spLocks noChangeArrowheads="1"/>
            </p:cNvSpPr>
            <p:nvPr/>
          </p:nvSpPr>
          <p:spPr bwMode="gray">
            <a:xfrm>
              <a:off x="1752600" y="4343400"/>
              <a:ext cx="838200" cy="533400"/>
            </a:xfrm>
            <a:prstGeom prst="roundRect">
              <a:avLst>
                <a:gd name="adj" fmla="val 16667"/>
              </a:avLst>
            </a:prstGeom>
            <a:solidFill>
              <a:srgbClr val="33CCCC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Sam, Joe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Book Projector</a:t>
              </a:r>
            </a:p>
          </p:txBody>
        </p:sp>
        <p:sp>
          <p:nvSpPr>
            <p:cNvPr id="78" name="AutoShape 28"/>
            <p:cNvSpPr>
              <a:spLocks noChangeArrowheads="1"/>
            </p:cNvSpPr>
            <p:nvPr/>
          </p:nvSpPr>
          <p:spPr bwMode="gray">
            <a:xfrm>
              <a:off x="3810000" y="5181600"/>
              <a:ext cx="1295400" cy="457200"/>
            </a:xfrm>
            <a:prstGeom prst="wedgeRectCallout">
              <a:avLst>
                <a:gd name="adj1" fmla="val -48829"/>
                <a:gd name="adj2" fmla="val 6250"/>
              </a:avLst>
            </a:prstGeom>
            <a:noFill/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Dynamic </a:t>
              </a:r>
              <a: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Tasks</a:t>
              </a:r>
              <a:b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</a:br>
              <a: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State = Completed</a:t>
              </a:r>
              <a:endParaRPr kumimoji="1" lang="en-US" sz="10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sp>
          <p:nvSpPr>
            <p:cNvPr id="79" name="Line 29"/>
            <p:cNvSpPr>
              <a:spLocks noChangeShapeType="1"/>
            </p:cNvSpPr>
            <p:nvPr/>
          </p:nvSpPr>
          <p:spPr bwMode="gray">
            <a:xfrm flipH="1">
              <a:off x="2590800" y="5334000"/>
              <a:ext cx="1219200" cy="3048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80" name="Rectangle 31"/>
            <p:cNvSpPr>
              <a:spLocks noChangeArrowheads="1"/>
            </p:cNvSpPr>
            <p:nvPr/>
          </p:nvSpPr>
          <p:spPr bwMode="gray">
            <a:xfrm>
              <a:off x="3810000" y="4724400"/>
              <a:ext cx="1219200" cy="381000"/>
            </a:xfrm>
            <a:prstGeom prst="rect">
              <a:avLst/>
            </a:prstGeom>
            <a:noFill/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Workitems deleted</a:t>
              </a:r>
              <a:b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</a:br>
              <a: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as usual</a:t>
              </a:r>
              <a:endParaRPr kumimoji="1" lang="en-US" sz="10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sp>
          <p:nvSpPr>
            <p:cNvPr id="81" name="Line 32"/>
            <p:cNvSpPr>
              <a:spLocks noChangeShapeType="1"/>
            </p:cNvSpPr>
            <p:nvPr/>
          </p:nvSpPr>
          <p:spPr bwMode="gray">
            <a:xfrm flipH="1">
              <a:off x="2590800" y="4800600"/>
              <a:ext cx="1219200" cy="3048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82" name="AutoShape 39"/>
            <p:cNvSpPr>
              <a:spLocks noChangeArrowheads="1"/>
            </p:cNvSpPr>
            <p:nvPr/>
          </p:nvSpPr>
          <p:spPr bwMode="gray">
            <a:xfrm>
              <a:off x="1752600" y="5257800"/>
              <a:ext cx="838200" cy="533400"/>
            </a:xfrm>
            <a:prstGeom prst="roundRect">
              <a:avLst>
                <a:gd name="adj" fmla="val 16667"/>
              </a:avLst>
            </a:prstGeom>
            <a:solidFill>
              <a:srgbClr val="33CCCC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Mary, Wendy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Book Room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+mn-lt"/>
              </a:rPr>
              <a:t>Dynamic Task – Original Workitem Completion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57151" y="766764"/>
            <a:ext cx="9018588" cy="1214437"/>
          </a:xfrm>
        </p:spPr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Bob now completes the original workitem.</a:t>
            </a:r>
          </a:p>
        </p:txBody>
      </p:sp>
      <p:grpSp>
        <p:nvGrpSpPr>
          <p:cNvPr id="2" name="Group 13"/>
          <p:cNvGrpSpPr/>
          <p:nvPr/>
        </p:nvGrpSpPr>
        <p:grpSpPr>
          <a:xfrm>
            <a:off x="381000" y="1981200"/>
            <a:ext cx="3886200" cy="838200"/>
            <a:chOff x="457200" y="2230438"/>
            <a:chExt cx="3886200" cy="838200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gray">
            <a:xfrm>
              <a:off x="533400" y="2230438"/>
              <a:ext cx="3810000" cy="838200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gray">
            <a:xfrm>
              <a:off x="762000" y="2552700"/>
              <a:ext cx="381000" cy="38100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</a:t>
              </a: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gray">
            <a:xfrm>
              <a:off x="3657600" y="2552700"/>
              <a:ext cx="381000" cy="38100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E</a:t>
              </a:r>
            </a:p>
          </p:txBody>
        </p:sp>
        <p:sp>
          <p:nvSpPr>
            <p:cNvPr id="8" name="AutoShape 6"/>
            <p:cNvSpPr>
              <a:spLocks noChangeArrowheads="1"/>
            </p:cNvSpPr>
            <p:nvPr/>
          </p:nvSpPr>
          <p:spPr bwMode="gray">
            <a:xfrm>
              <a:off x="1447800" y="2476500"/>
              <a:ext cx="838200" cy="5334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Facilities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Presentation</a:t>
              </a: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gray">
            <a:xfrm>
              <a:off x="2590800" y="2476500"/>
              <a:ext cx="838200" cy="5334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ctr">
                <a:lnSpc>
                  <a:spcPct val="150000"/>
                </a:lnSpc>
              </a:pPr>
              <a:r>
                <a:rPr kumimoji="1" lang="en-US" altLang="ja-JP" sz="11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Secretary</a:t>
              </a:r>
              <a:endParaRPr kumimoji="1" lang="en-US" altLang="ja-JP" sz="11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Invitations</a:t>
              </a:r>
              <a:endParaRPr kumimoji="1" lang="en-US" altLang="ja-JP" sz="10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cxnSp>
          <p:nvCxnSpPr>
            <p:cNvPr id="10" name="AutoShape 8"/>
            <p:cNvCxnSpPr>
              <a:cxnSpLocks noChangeShapeType="1"/>
              <a:stCxn id="6" idx="6"/>
              <a:endCxn id="8" idx="1"/>
            </p:cNvCxnSpPr>
            <p:nvPr/>
          </p:nvCxnSpPr>
          <p:spPr bwMode="gray">
            <a:xfrm>
              <a:off x="1143000" y="2743200"/>
              <a:ext cx="3048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1" name="AutoShape 9"/>
            <p:cNvCxnSpPr>
              <a:cxnSpLocks noChangeShapeType="1"/>
              <a:stCxn id="8" idx="3"/>
              <a:endCxn id="9" idx="1"/>
            </p:cNvCxnSpPr>
            <p:nvPr/>
          </p:nvCxnSpPr>
          <p:spPr bwMode="gray">
            <a:xfrm>
              <a:off x="2286000" y="2743200"/>
              <a:ext cx="3048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2" name="AutoShape 10"/>
            <p:cNvCxnSpPr>
              <a:cxnSpLocks noChangeShapeType="1"/>
              <a:stCxn id="9" idx="3"/>
              <a:endCxn id="7" idx="2"/>
            </p:cNvCxnSpPr>
            <p:nvPr/>
          </p:nvCxnSpPr>
          <p:spPr bwMode="gray">
            <a:xfrm>
              <a:off x="3429000" y="2743200"/>
              <a:ext cx="2286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3" name="Text Box 18"/>
            <p:cNvSpPr txBox="1">
              <a:spLocks noChangeArrowheads="1"/>
            </p:cNvSpPr>
            <p:nvPr/>
          </p:nvSpPr>
          <p:spPr bwMode="gray">
            <a:xfrm>
              <a:off x="457200" y="2230438"/>
              <a:ext cx="3048000" cy="2746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ctr"/>
              <a:r>
                <a:rPr kumimoji="1" lang="en-US" altLang="ja-JP" sz="1200" dirty="0" smtClean="0">
                  <a:solidFill>
                    <a:srgbClr val="000000"/>
                  </a:solidFill>
                  <a:latin typeface="+mj-lt"/>
                  <a:ea typeface="MS UI Gothic" pitchFamily="34" charset="-128"/>
                </a:rPr>
                <a:t>PD: Organize quarterly </a:t>
              </a:r>
              <a:r>
                <a:rPr kumimoji="1" lang="en-US" altLang="ja-JP" sz="1200" dirty="0">
                  <a:solidFill>
                    <a:srgbClr val="000000"/>
                  </a:solidFill>
                  <a:latin typeface="+mj-lt"/>
                  <a:ea typeface="MS UI Gothic" pitchFamily="34" charset="-128"/>
                </a:rPr>
                <a:t>meeting</a:t>
              </a:r>
            </a:p>
          </p:txBody>
        </p:sp>
      </p:grpSp>
      <p:sp>
        <p:nvSpPr>
          <p:cNvPr id="70" name="Rectangle 3"/>
          <p:cNvSpPr txBox="1">
            <a:spLocks noChangeArrowheads="1"/>
          </p:cNvSpPr>
          <p:nvPr/>
        </p:nvSpPr>
        <p:spPr bwMode="auto">
          <a:xfrm>
            <a:off x="5715000" y="2133600"/>
            <a:ext cx="3276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5000"/>
              </a:lnSpc>
              <a:spcBef>
                <a:spcPct val="20000"/>
              </a:spcBef>
              <a:spcAft>
                <a:spcPts val="288"/>
              </a:spcAft>
              <a:buClr>
                <a:srgbClr val="C00000"/>
              </a:buClr>
              <a:buSzTx/>
              <a:tabLst/>
              <a:defRPr/>
            </a:pPr>
            <a:r>
              <a:rPr lang="en-US" altLang="en-US" sz="2000" b="0" dirty="0" smtClean="0">
                <a:solidFill>
                  <a:schemeClr val="tx1"/>
                </a:solidFill>
                <a:latin typeface="+mn-lt"/>
                <a:cs typeface="Arial" charset="0"/>
              </a:rPr>
              <a:t>The PD has not changed</a:t>
            </a:r>
            <a:r>
              <a:rPr kumimoji="0" lang="en-US" alt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S PGothic" pitchFamily="34" charset="-128"/>
                <a:cs typeface="Arial" charset="0"/>
              </a:rPr>
              <a:t>.</a:t>
            </a:r>
          </a:p>
        </p:txBody>
      </p:sp>
      <p:sp>
        <p:nvSpPr>
          <p:cNvPr id="173" name="Rectangle 3"/>
          <p:cNvSpPr txBox="1">
            <a:spLocks noChangeArrowheads="1"/>
          </p:cNvSpPr>
          <p:nvPr/>
        </p:nvSpPr>
        <p:spPr bwMode="auto">
          <a:xfrm>
            <a:off x="5715000" y="2895600"/>
            <a:ext cx="3276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>
              <a:lnSpc>
                <a:spcPct val="95000"/>
              </a:lnSpc>
              <a:spcBef>
                <a:spcPct val="20000"/>
              </a:spcBef>
              <a:spcAft>
                <a:spcPts val="288"/>
              </a:spcAft>
              <a:buClr>
                <a:srgbClr val="C00000"/>
              </a:buClr>
            </a:pPr>
            <a:r>
              <a:rPr lang="en-US" altLang="en-US" sz="2000" b="0" dirty="0" smtClean="0">
                <a:solidFill>
                  <a:schemeClr val="tx1"/>
                </a:solidFill>
                <a:latin typeface="+mn-lt"/>
                <a:cs typeface="Arial" charset="0"/>
              </a:rPr>
              <a:t>The process moves on to the next task … in this case Invitation and a workitem is created for Jane.</a:t>
            </a:r>
          </a:p>
        </p:txBody>
      </p:sp>
      <p:grpSp>
        <p:nvGrpSpPr>
          <p:cNvPr id="3" name="Group 173"/>
          <p:cNvGrpSpPr/>
          <p:nvPr/>
        </p:nvGrpSpPr>
        <p:grpSpPr>
          <a:xfrm>
            <a:off x="436643" y="2895600"/>
            <a:ext cx="5202157" cy="3630612"/>
            <a:chOff x="436643" y="2895600"/>
            <a:chExt cx="5202157" cy="3630612"/>
          </a:xfrm>
        </p:grpSpPr>
        <p:sp>
          <p:nvSpPr>
            <p:cNvPr id="175" name="Rectangle 14"/>
            <p:cNvSpPr>
              <a:spLocks noChangeArrowheads="1"/>
            </p:cNvSpPr>
            <p:nvPr/>
          </p:nvSpPr>
          <p:spPr bwMode="gray">
            <a:xfrm>
              <a:off x="457200" y="2895600"/>
              <a:ext cx="5181600" cy="3630612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endParaRPr kumimoji="1" lang="en-US" sz="12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sp>
          <p:nvSpPr>
            <p:cNvPr id="176" name="Oval 15"/>
            <p:cNvSpPr>
              <a:spLocks noChangeArrowheads="1"/>
            </p:cNvSpPr>
            <p:nvPr/>
          </p:nvSpPr>
          <p:spPr bwMode="gray">
            <a:xfrm>
              <a:off x="665163" y="3608388"/>
              <a:ext cx="381000" cy="381000"/>
            </a:xfrm>
            <a:prstGeom prst="ellipse">
              <a:avLst/>
            </a:prstGeom>
            <a:solidFill>
              <a:srgbClr val="33CCCC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</a:t>
              </a:r>
            </a:p>
          </p:txBody>
        </p:sp>
        <p:sp>
          <p:nvSpPr>
            <p:cNvPr id="177" name="Oval 16"/>
            <p:cNvSpPr>
              <a:spLocks noChangeArrowheads="1"/>
            </p:cNvSpPr>
            <p:nvPr/>
          </p:nvSpPr>
          <p:spPr bwMode="gray">
            <a:xfrm>
              <a:off x="4876800" y="5943600"/>
              <a:ext cx="381000" cy="38100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E</a:t>
              </a:r>
            </a:p>
          </p:txBody>
        </p:sp>
        <p:sp>
          <p:nvSpPr>
            <p:cNvPr id="178" name="AutoShape 17"/>
            <p:cNvSpPr>
              <a:spLocks noChangeArrowheads="1"/>
            </p:cNvSpPr>
            <p:nvPr/>
          </p:nvSpPr>
          <p:spPr bwMode="gray">
            <a:xfrm>
              <a:off x="3581400" y="5867400"/>
              <a:ext cx="838200" cy="5334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Secretary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Invitations</a:t>
              </a:r>
            </a:p>
          </p:txBody>
        </p:sp>
        <p:cxnSp>
          <p:nvCxnSpPr>
            <p:cNvPr id="179" name="AutoShape 18"/>
            <p:cNvCxnSpPr>
              <a:cxnSpLocks noChangeShapeType="1"/>
              <a:stCxn id="176" idx="6"/>
              <a:endCxn id="185" idx="1"/>
            </p:cNvCxnSpPr>
            <p:nvPr/>
          </p:nvCxnSpPr>
          <p:spPr bwMode="gray">
            <a:xfrm>
              <a:off x="1046163" y="3798888"/>
              <a:ext cx="304800" cy="93980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80" name="AutoShape 19"/>
            <p:cNvCxnSpPr>
              <a:cxnSpLocks noChangeShapeType="1"/>
              <a:stCxn id="185" idx="3"/>
              <a:endCxn id="178" idx="1"/>
            </p:cNvCxnSpPr>
            <p:nvPr/>
          </p:nvCxnSpPr>
          <p:spPr bwMode="gray">
            <a:xfrm>
              <a:off x="3124200" y="4738688"/>
              <a:ext cx="457200" cy="1395412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81" name="AutoShape 20"/>
            <p:cNvCxnSpPr>
              <a:cxnSpLocks noChangeShapeType="1"/>
              <a:stCxn id="178" idx="3"/>
              <a:endCxn id="177" idx="2"/>
            </p:cNvCxnSpPr>
            <p:nvPr/>
          </p:nvCxnSpPr>
          <p:spPr bwMode="gray">
            <a:xfrm>
              <a:off x="4419600" y="6134100"/>
              <a:ext cx="4572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82" name="Text Box 21"/>
            <p:cNvSpPr txBox="1">
              <a:spLocks noChangeArrowheads="1"/>
            </p:cNvSpPr>
            <p:nvPr/>
          </p:nvSpPr>
          <p:spPr bwMode="gray">
            <a:xfrm>
              <a:off x="436643" y="2895600"/>
              <a:ext cx="2077877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fontAlgn="ctr"/>
              <a:r>
                <a:rPr kumimoji="1" lang="en-US" altLang="ja-JP" sz="120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PI: Arrange quarterly meeting</a:t>
              </a:r>
            </a:p>
          </p:txBody>
        </p:sp>
        <p:sp>
          <p:nvSpPr>
            <p:cNvPr id="183" name="Rectangle 22"/>
            <p:cNvSpPr>
              <a:spLocks noChangeArrowheads="1"/>
            </p:cNvSpPr>
            <p:nvPr/>
          </p:nvSpPr>
          <p:spPr bwMode="gray">
            <a:xfrm>
              <a:off x="1503363" y="3227388"/>
              <a:ext cx="1773237" cy="2411412"/>
            </a:xfrm>
            <a:prstGeom prst="rect">
              <a:avLst/>
            </a:prstGeom>
            <a:solidFill>
              <a:schemeClr val="bg2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9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WI:Mary   State=Inactive</a:t>
              </a:r>
            </a:p>
          </p:txBody>
        </p:sp>
        <p:sp>
          <p:nvSpPr>
            <p:cNvPr id="184" name="Rectangle 23"/>
            <p:cNvSpPr>
              <a:spLocks noChangeArrowheads="1"/>
            </p:cNvSpPr>
            <p:nvPr/>
          </p:nvSpPr>
          <p:spPr bwMode="gray">
            <a:xfrm>
              <a:off x="1427163" y="3379788"/>
              <a:ext cx="1773237" cy="2411412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9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WI:Bob       State=Waiting</a:t>
              </a:r>
            </a:p>
          </p:txBody>
        </p:sp>
        <p:sp>
          <p:nvSpPr>
            <p:cNvPr id="185" name="AutoShape 24"/>
            <p:cNvSpPr>
              <a:spLocks noChangeArrowheads="1"/>
            </p:cNvSpPr>
            <p:nvPr/>
          </p:nvSpPr>
          <p:spPr bwMode="gray">
            <a:xfrm>
              <a:off x="1350963" y="3532188"/>
              <a:ext cx="1773237" cy="2411412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tIns="0"/>
            <a:lstStyle/>
            <a:p>
              <a:pPr algn="l" fontAlgn="ctr"/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Facilities</a:t>
              </a:r>
            </a:p>
            <a:p>
              <a:pPr algn="l" fontAlgn="ctr"/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Presentation</a:t>
              </a:r>
            </a:p>
          </p:txBody>
        </p:sp>
        <p:sp>
          <p:nvSpPr>
            <p:cNvPr id="186" name="AutoShape 27"/>
            <p:cNvSpPr>
              <a:spLocks noChangeArrowheads="1"/>
            </p:cNvSpPr>
            <p:nvPr/>
          </p:nvSpPr>
          <p:spPr bwMode="gray">
            <a:xfrm>
              <a:off x="1752600" y="4343400"/>
              <a:ext cx="838200" cy="533400"/>
            </a:xfrm>
            <a:prstGeom prst="roundRect">
              <a:avLst>
                <a:gd name="adj" fmla="val 16667"/>
              </a:avLst>
            </a:prstGeom>
            <a:solidFill>
              <a:srgbClr val="33CCCC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Sam, Joe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Book Projector</a:t>
              </a:r>
            </a:p>
          </p:txBody>
        </p:sp>
        <p:sp>
          <p:nvSpPr>
            <p:cNvPr id="187" name="AutoShape 28"/>
            <p:cNvSpPr>
              <a:spLocks noChangeArrowheads="1"/>
            </p:cNvSpPr>
            <p:nvPr/>
          </p:nvSpPr>
          <p:spPr bwMode="gray">
            <a:xfrm>
              <a:off x="3810000" y="5181600"/>
              <a:ext cx="1295400" cy="457200"/>
            </a:xfrm>
            <a:prstGeom prst="wedgeRectCallout">
              <a:avLst>
                <a:gd name="adj1" fmla="val -48829"/>
                <a:gd name="adj2" fmla="val 6250"/>
              </a:avLst>
            </a:prstGeom>
            <a:noFill/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Dynamic </a:t>
              </a:r>
              <a: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Tasks</a:t>
              </a:r>
              <a:b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</a:br>
              <a: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State = Completed</a:t>
              </a:r>
              <a:endParaRPr kumimoji="1" lang="en-US" sz="10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sp>
          <p:nvSpPr>
            <p:cNvPr id="188" name="Line 29"/>
            <p:cNvSpPr>
              <a:spLocks noChangeShapeType="1"/>
            </p:cNvSpPr>
            <p:nvPr/>
          </p:nvSpPr>
          <p:spPr bwMode="gray">
            <a:xfrm flipH="1" flipV="1">
              <a:off x="2590800" y="4800600"/>
              <a:ext cx="1219200" cy="5334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189" name="Rectangle 31"/>
            <p:cNvSpPr>
              <a:spLocks noChangeArrowheads="1"/>
            </p:cNvSpPr>
            <p:nvPr/>
          </p:nvSpPr>
          <p:spPr bwMode="gray">
            <a:xfrm>
              <a:off x="3810000" y="4724400"/>
              <a:ext cx="1219200" cy="381000"/>
            </a:xfrm>
            <a:prstGeom prst="rect">
              <a:avLst/>
            </a:prstGeom>
            <a:noFill/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Workitems deleted</a:t>
              </a:r>
              <a:b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</a:br>
              <a: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as usual</a:t>
              </a:r>
              <a:endParaRPr kumimoji="1" lang="en-US" sz="10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sp>
          <p:nvSpPr>
            <p:cNvPr id="190" name="Line 32"/>
            <p:cNvSpPr>
              <a:spLocks noChangeShapeType="1"/>
            </p:cNvSpPr>
            <p:nvPr/>
          </p:nvSpPr>
          <p:spPr bwMode="gray">
            <a:xfrm flipH="1" flipV="1">
              <a:off x="2743200" y="4343400"/>
              <a:ext cx="1066800" cy="4572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191" name="Rectangle 36"/>
            <p:cNvSpPr>
              <a:spLocks noChangeArrowheads="1"/>
            </p:cNvSpPr>
            <p:nvPr/>
          </p:nvSpPr>
          <p:spPr bwMode="gray">
            <a:xfrm>
              <a:off x="1905000" y="4953000"/>
              <a:ext cx="838200" cy="533400"/>
            </a:xfrm>
            <a:prstGeom prst="rect">
              <a:avLst/>
            </a:prstGeom>
            <a:solidFill>
              <a:srgbClr val="00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WI:Wendy</a:t>
              </a:r>
            </a:p>
          </p:txBody>
        </p:sp>
        <p:sp>
          <p:nvSpPr>
            <p:cNvPr id="192" name="Rectangle 38"/>
            <p:cNvSpPr>
              <a:spLocks noChangeArrowheads="1"/>
            </p:cNvSpPr>
            <p:nvPr/>
          </p:nvSpPr>
          <p:spPr bwMode="gray">
            <a:xfrm>
              <a:off x="1828800" y="5105400"/>
              <a:ext cx="838200" cy="533400"/>
            </a:xfrm>
            <a:prstGeom prst="rect">
              <a:avLst/>
            </a:prstGeom>
            <a:solidFill>
              <a:srgbClr val="00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WI:Mary</a:t>
              </a:r>
            </a:p>
          </p:txBody>
        </p:sp>
        <p:sp>
          <p:nvSpPr>
            <p:cNvPr id="193" name="AutoShape 39"/>
            <p:cNvSpPr>
              <a:spLocks noChangeArrowheads="1"/>
            </p:cNvSpPr>
            <p:nvPr/>
          </p:nvSpPr>
          <p:spPr bwMode="gray">
            <a:xfrm>
              <a:off x="1752600" y="5257800"/>
              <a:ext cx="838200" cy="533400"/>
            </a:xfrm>
            <a:prstGeom prst="roundRect">
              <a:avLst>
                <a:gd name="adj" fmla="val 16667"/>
              </a:avLst>
            </a:prstGeom>
            <a:solidFill>
              <a:srgbClr val="33CC33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Mary, Wendy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Book Room</a:t>
              </a:r>
            </a:p>
          </p:txBody>
        </p:sp>
        <p:sp>
          <p:nvSpPr>
            <p:cNvPr id="194" name="Text Box 41"/>
            <p:cNvSpPr txBox="1">
              <a:spLocks noChangeArrowheads="1"/>
            </p:cNvSpPr>
            <p:nvPr/>
          </p:nvSpPr>
          <p:spPr bwMode="gray">
            <a:xfrm>
              <a:off x="2209800" y="3581400"/>
              <a:ext cx="2133600" cy="2286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 fontAlgn="ctr">
                <a:spcBef>
                  <a:spcPct val="50000"/>
                </a:spcBef>
              </a:pPr>
              <a:r>
                <a:rPr kumimoji="1" lang="en-US" sz="9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State=Waiting</a:t>
              </a:r>
            </a:p>
          </p:txBody>
        </p:sp>
      </p:grpSp>
      <p:grpSp>
        <p:nvGrpSpPr>
          <p:cNvPr id="4" name="Group 63"/>
          <p:cNvGrpSpPr/>
          <p:nvPr/>
        </p:nvGrpSpPr>
        <p:grpSpPr>
          <a:xfrm>
            <a:off x="436643" y="2895600"/>
            <a:ext cx="5202157" cy="3630612"/>
            <a:chOff x="436643" y="2895600"/>
            <a:chExt cx="5202157" cy="3630612"/>
          </a:xfrm>
        </p:grpSpPr>
        <p:sp>
          <p:nvSpPr>
            <p:cNvPr id="65" name="Rectangle 14"/>
            <p:cNvSpPr>
              <a:spLocks noChangeArrowheads="1"/>
            </p:cNvSpPr>
            <p:nvPr/>
          </p:nvSpPr>
          <p:spPr bwMode="gray">
            <a:xfrm>
              <a:off x="457200" y="2895600"/>
              <a:ext cx="5181600" cy="3630612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endParaRPr kumimoji="1" lang="en-US" sz="12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sp>
          <p:nvSpPr>
            <p:cNvPr id="66" name="Oval 15"/>
            <p:cNvSpPr>
              <a:spLocks noChangeArrowheads="1"/>
            </p:cNvSpPr>
            <p:nvPr/>
          </p:nvSpPr>
          <p:spPr bwMode="gray">
            <a:xfrm>
              <a:off x="665163" y="3608388"/>
              <a:ext cx="381000" cy="381000"/>
            </a:xfrm>
            <a:prstGeom prst="ellipse">
              <a:avLst/>
            </a:prstGeom>
            <a:solidFill>
              <a:srgbClr val="33CCCC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</a:t>
              </a:r>
            </a:p>
          </p:txBody>
        </p:sp>
        <p:sp>
          <p:nvSpPr>
            <p:cNvPr id="67" name="Oval 16"/>
            <p:cNvSpPr>
              <a:spLocks noChangeArrowheads="1"/>
            </p:cNvSpPr>
            <p:nvPr/>
          </p:nvSpPr>
          <p:spPr bwMode="gray">
            <a:xfrm>
              <a:off x="4876800" y="5943600"/>
              <a:ext cx="381000" cy="38100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altLang="ja-JP" sz="14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E</a:t>
              </a:r>
            </a:p>
          </p:txBody>
        </p:sp>
        <p:sp>
          <p:nvSpPr>
            <p:cNvPr id="68" name="AutoShape 17"/>
            <p:cNvSpPr>
              <a:spLocks noChangeArrowheads="1"/>
            </p:cNvSpPr>
            <p:nvPr/>
          </p:nvSpPr>
          <p:spPr bwMode="gray">
            <a:xfrm>
              <a:off x="3581400" y="5867400"/>
              <a:ext cx="838200" cy="5334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C8C8C8"/>
                </a:gs>
              </a:gsLst>
              <a:lin ang="5400000" scaled="1"/>
            </a:gra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Secretary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Invitations</a:t>
              </a:r>
            </a:p>
          </p:txBody>
        </p:sp>
        <p:cxnSp>
          <p:nvCxnSpPr>
            <p:cNvPr id="69" name="AutoShape 18"/>
            <p:cNvCxnSpPr>
              <a:cxnSpLocks noChangeShapeType="1"/>
              <a:stCxn id="66" idx="6"/>
              <a:endCxn id="76" idx="1"/>
            </p:cNvCxnSpPr>
            <p:nvPr/>
          </p:nvCxnSpPr>
          <p:spPr bwMode="gray">
            <a:xfrm>
              <a:off x="1046163" y="3798888"/>
              <a:ext cx="304800" cy="93980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71" name="AutoShape 19"/>
            <p:cNvCxnSpPr>
              <a:cxnSpLocks noChangeShapeType="1"/>
              <a:stCxn id="76" idx="3"/>
              <a:endCxn id="68" idx="1"/>
            </p:cNvCxnSpPr>
            <p:nvPr/>
          </p:nvCxnSpPr>
          <p:spPr bwMode="gray">
            <a:xfrm>
              <a:off x="3124200" y="4738688"/>
              <a:ext cx="457200" cy="1395412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72" name="AutoShape 20"/>
            <p:cNvCxnSpPr>
              <a:cxnSpLocks noChangeShapeType="1"/>
              <a:stCxn id="68" idx="3"/>
              <a:endCxn id="67" idx="2"/>
            </p:cNvCxnSpPr>
            <p:nvPr/>
          </p:nvCxnSpPr>
          <p:spPr bwMode="gray">
            <a:xfrm>
              <a:off x="4419600" y="6134100"/>
              <a:ext cx="457200" cy="0"/>
            </a:xfrm>
            <a:prstGeom prst="straightConnector1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73" name="Text Box 21"/>
            <p:cNvSpPr txBox="1">
              <a:spLocks noChangeArrowheads="1"/>
            </p:cNvSpPr>
            <p:nvPr/>
          </p:nvSpPr>
          <p:spPr bwMode="gray">
            <a:xfrm>
              <a:off x="436643" y="2895600"/>
              <a:ext cx="2077877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fontAlgn="ctr"/>
              <a:r>
                <a:rPr kumimoji="1" lang="en-US" altLang="ja-JP" sz="120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PI: Arrange quarterly meeting</a:t>
              </a:r>
            </a:p>
          </p:txBody>
        </p:sp>
        <p:sp>
          <p:nvSpPr>
            <p:cNvPr id="74" name="Rectangle 22"/>
            <p:cNvSpPr>
              <a:spLocks noChangeArrowheads="1"/>
            </p:cNvSpPr>
            <p:nvPr/>
          </p:nvSpPr>
          <p:spPr bwMode="gray">
            <a:xfrm>
              <a:off x="1503363" y="3227388"/>
              <a:ext cx="1773237" cy="2411412"/>
            </a:xfrm>
            <a:prstGeom prst="rect">
              <a:avLst/>
            </a:prstGeom>
            <a:solidFill>
              <a:schemeClr val="bg2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9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WI:Mary   State=Deactive</a:t>
              </a:r>
              <a:endParaRPr kumimoji="1" lang="en-US" sz="9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sp>
          <p:nvSpPr>
            <p:cNvPr id="75" name="Rectangle 23"/>
            <p:cNvSpPr>
              <a:spLocks noChangeArrowheads="1"/>
            </p:cNvSpPr>
            <p:nvPr/>
          </p:nvSpPr>
          <p:spPr bwMode="gray">
            <a:xfrm>
              <a:off x="1427163" y="3379788"/>
              <a:ext cx="1773237" cy="2411412"/>
            </a:xfrm>
            <a:prstGeom prst="rect">
              <a:avLst/>
            </a:prstGeom>
            <a:solidFill>
              <a:srgbClr val="FF00FF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9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WI:Bob       </a:t>
              </a:r>
              <a:r>
                <a:rPr kumimoji="1" lang="en-US" sz="9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State=Accepted</a:t>
              </a:r>
              <a:endParaRPr kumimoji="1" lang="en-US" sz="9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sp>
          <p:nvSpPr>
            <p:cNvPr id="76" name="AutoShape 24"/>
            <p:cNvSpPr>
              <a:spLocks noChangeArrowheads="1"/>
            </p:cNvSpPr>
            <p:nvPr/>
          </p:nvSpPr>
          <p:spPr bwMode="gray">
            <a:xfrm>
              <a:off x="1350963" y="3532188"/>
              <a:ext cx="1773237" cy="2411412"/>
            </a:xfrm>
            <a:prstGeom prst="roundRect">
              <a:avLst>
                <a:gd name="adj" fmla="val 16667"/>
              </a:avLst>
            </a:prstGeom>
            <a:solidFill>
              <a:srgbClr val="33CC33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tIns="0"/>
            <a:lstStyle/>
            <a:p>
              <a:pPr algn="l" fontAlgn="ctr"/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Facilities</a:t>
              </a:r>
            </a:p>
            <a:p>
              <a:pPr algn="l" fontAlgn="ctr"/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Presentation</a:t>
              </a:r>
            </a:p>
          </p:txBody>
        </p:sp>
        <p:sp>
          <p:nvSpPr>
            <p:cNvPr id="77" name="AutoShape 27"/>
            <p:cNvSpPr>
              <a:spLocks noChangeArrowheads="1"/>
            </p:cNvSpPr>
            <p:nvPr/>
          </p:nvSpPr>
          <p:spPr bwMode="gray">
            <a:xfrm>
              <a:off x="1752600" y="4343400"/>
              <a:ext cx="838200" cy="533400"/>
            </a:xfrm>
            <a:prstGeom prst="roundRect">
              <a:avLst>
                <a:gd name="adj" fmla="val 16667"/>
              </a:avLst>
            </a:prstGeom>
            <a:solidFill>
              <a:srgbClr val="33CCCC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Sam, Joe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Book Projector</a:t>
              </a:r>
            </a:p>
          </p:txBody>
        </p:sp>
        <p:sp>
          <p:nvSpPr>
            <p:cNvPr id="78" name="AutoShape 28"/>
            <p:cNvSpPr>
              <a:spLocks noChangeArrowheads="1"/>
            </p:cNvSpPr>
            <p:nvPr/>
          </p:nvSpPr>
          <p:spPr bwMode="gray">
            <a:xfrm>
              <a:off x="3810000" y="5181600"/>
              <a:ext cx="1295400" cy="457200"/>
            </a:xfrm>
            <a:prstGeom prst="wedgeRectCallout">
              <a:avLst>
                <a:gd name="adj1" fmla="val -48829"/>
                <a:gd name="adj2" fmla="val 6250"/>
              </a:avLst>
            </a:prstGeom>
            <a:noFill/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Dynamic </a:t>
              </a:r>
              <a: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Tasks</a:t>
              </a:r>
              <a:b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</a:br>
              <a: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State = Completed</a:t>
              </a:r>
              <a:endParaRPr kumimoji="1" lang="en-US" sz="10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sp>
          <p:nvSpPr>
            <p:cNvPr id="79" name="Line 29"/>
            <p:cNvSpPr>
              <a:spLocks noChangeShapeType="1"/>
            </p:cNvSpPr>
            <p:nvPr/>
          </p:nvSpPr>
          <p:spPr bwMode="gray">
            <a:xfrm flipH="1">
              <a:off x="2590800" y="5334000"/>
              <a:ext cx="1219200" cy="3048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80" name="Rectangle 31"/>
            <p:cNvSpPr>
              <a:spLocks noChangeArrowheads="1"/>
            </p:cNvSpPr>
            <p:nvPr/>
          </p:nvSpPr>
          <p:spPr bwMode="gray">
            <a:xfrm>
              <a:off x="3810000" y="4724400"/>
              <a:ext cx="1219200" cy="381000"/>
            </a:xfrm>
            <a:prstGeom prst="rect">
              <a:avLst/>
            </a:prstGeom>
            <a:noFill/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/>
              <a: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Workitems deleted</a:t>
              </a:r>
              <a:b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</a:br>
              <a:r>
                <a:rPr kumimoji="1" lang="en-US" sz="1000" b="0" dirty="0" smtClean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as usual</a:t>
              </a:r>
              <a:endParaRPr kumimoji="1" lang="en-US" sz="1000" b="0" dirty="0">
                <a:solidFill>
                  <a:srgbClr val="000000"/>
                </a:solidFill>
                <a:latin typeface="+mn-lt"/>
                <a:ea typeface="MS UI Gothic" pitchFamily="34" charset="-128"/>
              </a:endParaRPr>
            </a:p>
          </p:txBody>
        </p:sp>
        <p:sp>
          <p:nvSpPr>
            <p:cNvPr id="81" name="Line 32"/>
            <p:cNvSpPr>
              <a:spLocks noChangeShapeType="1"/>
            </p:cNvSpPr>
            <p:nvPr/>
          </p:nvSpPr>
          <p:spPr bwMode="gray">
            <a:xfrm flipH="1">
              <a:off x="2590800" y="4800600"/>
              <a:ext cx="1219200" cy="304800"/>
            </a:xfrm>
            <a:prstGeom prst="line">
              <a:avLst/>
            </a:prstGeom>
            <a:noFill/>
            <a:ln w="9525">
              <a:solidFill>
                <a:srgbClr val="505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82" name="AutoShape 39"/>
            <p:cNvSpPr>
              <a:spLocks noChangeArrowheads="1"/>
            </p:cNvSpPr>
            <p:nvPr/>
          </p:nvSpPr>
          <p:spPr bwMode="gray">
            <a:xfrm>
              <a:off x="1752600" y="5257800"/>
              <a:ext cx="838200" cy="533400"/>
            </a:xfrm>
            <a:prstGeom prst="roundRect">
              <a:avLst>
                <a:gd name="adj" fmla="val 16667"/>
              </a:avLst>
            </a:prstGeom>
            <a:solidFill>
              <a:srgbClr val="33CCCC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Mary, Wendy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Book Room</a:t>
              </a:r>
            </a:p>
          </p:txBody>
        </p:sp>
      </p:grpSp>
      <p:grpSp>
        <p:nvGrpSpPr>
          <p:cNvPr id="14" name="Group 56"/>
          <p:cNvGrpSpPr/>
          <p:nvPr/>
        </p:nvGrpSpPr>
        <p:grpSpPr>
          <a:xfrm>
            <a:off x="436643" y="2895600"/>
            <a:ext cx="5202157" cy="3630612"/>
            <a:chOff x="436643" y="2895600"/>
            <a:chExt cx="5202157" cy="3630612"/>
          </a:xfrm>
        </p:grpSpPr>
        <p:grpSp>
          <p:nvGrpSpPr>
            <p:cNvPr id="15" name="Group 173"/>
            <p:cNvGrpSpPr/>
            <p:nvPr/>
          </p:nvGrpSpPr>
          <p:grpSpPr>
            <a:xfrm>
              <a:off x="436643" y="2895600"/>
              <a:ext cx="5202157" cy="3630612"/>
              <a:chOff x="436643" y="2895600"/>
              <a:chExt cx="5202157" cy="3630612"/>
            </a:xfrm>
          </p:grpSpPr>
          <p:sp>
            <p:nvSpPr>
              <p:cNvPr id="92" name="Rectangle 14"/>
              <p:cNvSpPr>
                <a:spLocks noChangeArrowheads="1"/>
              </p:cNvSpPr>
              <p:nvPr/>
            </p:nvSpPr>
            <p:spPr bwMode="gray">
              <a:xfrm>
                <a:off x="457200" y="2895600"/>
                <a:ext cx="5181600" cy="3630612"/>
              </a:xfrm>
              <a:prstGeom prst="rect">
                <a:avLst/>
              </a:prstGeom>
              <a:solidFill>
                <a:srgbClr val="CCFFCC"/>
              </a:solidFill>
              <a:ln w="9525" algn="ctr">
                <a:solidFill>
                  <a:srgbClr val="50505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ctr"/>
                <a:endParaRPr kumimoji="1" lang="en-US" sz="12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endParaRPr>
              </a:p>
            </p:txBody>
          </p:sp>
          <p:sp>
            <p:nvSpPr>
              <p:cNvPr id="93" name="Oval 15"/>
              <p:cNvSpPr>
                <a:spLocks noChangeArrowheads="1"/>
              </p:cNvSpPr>
              <p:nvPr/>
            </p:nvSpPr>
            <p:spPr bwMode="gray">
              <a:xfrm>
                <a:off x="665163" y="3608388"/>
                <a:ext cx="381000" cy="381000"/>
              </a:xfrm>
              <a:prstGeom prst="ellipse">
                <a:avLst/>
              </a:prstGeom>
              <a:solidFill>
                <a:srgbClr val="33CCCC"/>
              </a:solidFill>
              <a:ln w="9525" algn="ctr">
                <a:solidFill>
                  <a:srgbClr val="50505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ctr"/>
                <a:r>
                  <a:rPr kumimoji="1" lang="en-US" altLang="ja-JP" sz="1400" b="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S</a:t>
                </a:r>
              </a:p>
            </p:txBody>
          </p:sp>
          <p:sp>
            <p:nvSpPr>
              <p:cNvPr id="94" name="Oval 16"/>
              <p:cNvSpPr>
                <a:spLocks noChangeArrowheads="1"/>
              </p:cNvSpPr>
              <p:nvPr/>
            </p:nvSpPr>
            <p:spPr bwMode="gray">
              <a:xfrm>
                <a:off x="4876800" y="5943600"/>
                <a:ext cx="381000" cy="381000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8C8C8"/>
                  </a:gs>
                </a:gsLst>
                <a:lin ang="5400000" scaled="1"/>
              </a:gradFill>
              <a:ln w="9525" algn="ctr">
                <a:solidFill>
                  <a:srgbClr val="50505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ctr"/>
                <a:r>
                  <a:rPr kumimoji="1" lang="en-US" altLang="ja-JP" sz="1400" b="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E</a:t>
                </a:r>
              </a:p>
            </p:txBody>
          </p:sp>
          <p:sp>
            <p:nvSpPr>
              <p:cNvPr id="95" name="AutoShape 17"/>
              <p:cNvSpPr>
                <a:spLocks noChangeArrowheads="1"/>
              </p:cNvSpPr>
              <p:nvPr/>
            </p:nvSpPr>
            <p:spPr bwMode="gray">
              <a:xfrm>
                <a:off x="3581400" y="5867400"/>
                <a:ext cx="838200" cy="533400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8C8C8"/>
                  </a:gs>
                </a:gsLst>
                <a:lin ang="5400000" scaled="1"/>
              </a:gradFill>
              <a:ln w="9525" algn="ctr">
                <a:solidFill>
                  <a:srgbClr val="50505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ctr">
                  <a:lnSpc>
                    <a:spcPct val="150000"/>
                  </a:lnSpc>
                </a:pPr>
                <a:r>
                  <a:rPr kumimoji="1" lang="en-US" altLang="ja-JP" sz="1000" b="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Secretary</a:t>
                </a:r>
              </a:p>
              <a:p>
                <a:pPr algn="ctr" fontAlgn="ctr">
                  <a:lnSpc>
                    <a:spcPct val="150000"/>
                  </a:lnSpc>
                </a:pPr>
                <a:r>
                  <a:rPr kumimoji="1" lang="en-US" altLang="ja-JP" sz="1000" b="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Invitations</a:t>
                </a:r>
              </a:p>
            </p:txBody>
          </p:sp>
          <p:cxnSp>
            <p:nvCxnSpPr>
              <p:cNvPr id="96" name="AutoShape 18"/>
              <p:cNvCxnSpPr>
                <a:cxnSpLocks noChangeShapeType="1"/>
                <a:stCxn id="93" idx="6"/>
                <a:endCxn id="102" idx="1"/>
              </p:cNvCxnSpPr>
              <p:nvPr/>
            </p:nvCxnSpPr>
            <p:spPr bwMode="gray">
              <a:xfrm>
                <a:off x="1046163" y="3798888"/>
                <a:ext cx="304800" cy="939800"/>
              </a:xfrm>
              <a:prstGeom prst="straightConnector1">
                <a:avLst/>
              </a:prstGeom>
              <a:noFill/>
              <a:ln w="9525">
                <a:solidFill>
                  <a:srgbClr val="505050"/>
                </a:solidFill>
                <a:round/>
                <a:headEnd/>
                <a:tailEnd type="triangle" w="med" len="med"/>
              </a:ln>
              <a:effectLst/>
            </p:spPr>
          </p:cxnSp>
          <p:cxnSp>
            <p:nvCxnSpPr>
              <p:cNvPr id="97" name="AutoShape 19"/>
              <p:cNvCxnSpPr>
                <a:cxnSpLocks noChangeShapeType="1"/>
                <a:stCxn id="102" idx="3"/>
                <a:endCxn id="95" idx="1"/>
              </p:cNvCxnSpPr>
              <p:nvPr/>
            </p:nvCxnSpPr>
            <p:spPr bwMode="gray">
              <a:xfrm>
                <a:off x="3124200" y="4738688"/>
                <a:ext cx="457200" cy="1395412"/>
              </a:xfrm>
              <a:prstGeom prst="straightConnector1">
                <a:avLst/>
              </a:prstGeom>
              <a:noFill/>
              <a:ln w="9525">
                <a:solidFill>
                  <a:srgbClr val="505050"/>
                </a:solidFill>
                <a:round/>
                <a:headEnd/>
                <a:tailEnd type="triangle" w="med" len="med"/>
              </a:ln>
              <a:effectLst/>
            </p:spPr>
          </p:cxnSp>
          <p:cxnSp>
            <p:nvCxnSpPr>
              <p:cNvPr id="98" name="AutoShape 20"/>
              <p:cNvCxnSpPr>
                <a:cxnSpLocks noChangeShapeType="1"/>
                <a:stCxn id="95" idx="3"/>
                <a:endCxn id="94" idx="2"/>
              </p:cNvCxnSpPr>
              <p:nvPr/>
            </p:nvCxnSpPr>
            <p:spPr bwMode="gray">
              <a:xfrm>
                <a:off x="4419600" y="6134100"/>
                <a:ext cx="457200" cy="0"/>
              </a:xfrm>
              <a:prstGeom prst="straightConnector1">
                <a:avLst/>
              </a:prstGeom>
              <a:noFill/>
              <a:ln w="9525">
                <a:solidFill>
                  <a:srgbClr val="505050"/>
                </a:solidFill>
                <a:round/>
                <a:headEnd/>
                <a:tailEnd type="triangle" w="med" len="med"/>
              </a:ln>
              <a:effectLst/>
            </p:spPr>
          </p:cxnSp>
          <p:sp>
            <p:nvSpPr>
              <p:cNvPr id="99" name="Text Box 21"/>
              <p:cNvSpPr txBox="1">
                <a:spLocks noChangeArrowheads="1"/>
              </p:cNvSpPr>
              <p:nvPr/>
            </p:nvSpPr>
            <p:spPr bwMode="gray">
              <a:xfrm>
                <a:off x="436643" y="2895600"/>
                <a:ext cx="2077877" cy="276999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fontAlgn="ctr"/>
                <a:r>
                  <a:rPr kumimoji="1" lang="en-US" altLang="ja-JP" sz="120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PI: Arrange quarterly meeting</a:t>
                </a:r>
              </a:p>
            </p:txBody>
          </p:sp>
          <p:sp>
            <p:nvSpPr>
              <p:cNvPr id="100" name="Rectangle 22"/>
              <p:cNvSpPr>
                <a:spLocks noChangeArrowheads="1"/>
              </p:cNvSpPr>
              <p:nvPr/>
            </p:nvSpPr>
            <p:spPr bwMode="gray">
              <a:xfrm>
                <a:off x="1503363" y="3227388"/>
                <a:ext cx="1773237" cy="2411412"/>
              </a:xfrm>
              <a:prstGeom prst="rect">
                <a:avLst/>
              </a:prstGeom>
              <a:solidFill>
                <a:schemeClr val="bg2"/>
              </a:solidFill>
              <a:ln w="9525" algn="ctr">
                <a:solidFill>
                  <a:srgbClr val="505050"/>
                </a:solidFill>
                <a:miter lim="800000"/>
                <a:headEnd/>
                <a:tailEnd/>
              </a:ln>
              <a:effectLst/>
            </p:spPr>
            <p:txBody>
              <a:bodyPr wrap="none" tIns="0" bIns="0"/>
              <a:lstStyle/>
              <a:p>
                <a:pPr fontAlgn="ctr"/>
                <a:r>
                  <a:rPr kumimoji="1" lang="en-US" sz="900" b="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WI:Mary   State=Inactive</a:t>
                </a:r>
              </a:p>
            </p:txBody>
          </p:sp>
          <p:sp>
            <p:nvSpPr>
              <p:cNvPr id="101" name="Rectangle 23"/>
              <p:cNvSpPr>
                <a:spLocks noChangeArrowheads="1"/>
              </p:cNvSpPr>
              <p:nvPr/>
            </p:nvSpPr>
            <p:spPr bwMode="gray">
              <a:xfrm>
                <a:off x="1427163" y="3379788"/>
                <a:ext cx="1773237" cy="2411412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rgbClr val="505050"/>
                </a:solidFill>
                <a:miter lim="800000"/>
                <a:headEnd/>
                <a:tailEnd/>
              </a:ln>
              <a:effectLst/>
            </p:spPr>
            <p:txBody>
              <a:bodyPr wrap="none" tIns="0" bIns="0"/>
              <a:lstStyle/>
              <a:p>
                <a:pPr fontAlgn="ctr"/>
                <a:r>
                  <a:rPr kumimoji="1" lang="en-US" sz="900" b="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WI:Bob       State=Waiting</a:t>
                </a:r>
              </a:p>
            </p:txBody>
          </p:sp>
          <p:sp>
            <p:nvSpPr>
              <p:cNvPr id="102" name="AutoShape 24"/>
              <p:cNvSpPr>
                <a:spLocks noChangeArrowheads="1"/>
              </p:cNvSpPr>
              <p:nvPr/>
            </p:nvSpPr>
            <p:spPr bwMode="gray">
              <a:xfrm>
                <a:off x="1350963" y="3532188"/>
                <a:ext cx="1773237" cy="2411412"/>
              </a:xfrm>
              <a:prstGeom prst="roundRect">
                <a:avLst>
                  <a:gd name="adj" fmla="val 16667"/>
                </a:avLst>
              </a:prstGeom>
              <a:solidFill>
                <a:srgbClr val="FFFF99"/>
              </a:solidFill>
              <a:ln w="9525" algn="ctr">
                <a:solidFill>
                  <a:srgbClr val="505050"/>
                </a:solidFill>
                <a:round/>
                <a:headEnd/>
                <a:tailEnd/>
              </a:ln>
              <a:effectLst/>
            </p:spPr>
            <p:txBody>
              <a:bodyPr wrap="none" tIns="0"/>
              <a:lstStyle/>
              <a:p>
                <a:pPr algn="l" fontAlgn="ctr"/>
                <a:r>
                  <a:rPr kumimoji="1" lang="en-US" altLang="ja-JP" sz="1000" b="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Facilities</a:t>
                </a:r>
              </a:p>
              <a:p>
                <a:pPr algn="l" fontAlgn="ctr"/>
                <a:r>
                  <a:rPr kumimoji="1" lang="en-US" altLang="ja-JP" sz="1000" b="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Presentation</a:t>
                </a:r>
              </a:p>
            </p:txBody>
          </p:sp>
          <p:sp>
            <p:nvSpPr>
              <p:cNvPr id="103" name="AutoShape 27"/>
              <p:cNvSpPr>
                <a:spLocks noChangeArrowheads="1"/>
              </p:cNvSpPr>
              <p:nvPr/>
            </p:nvSpPr>
            <p:spPr bwMode="gray">
              <a:xfrm>
                <a:off x="1752600" y="4343400"/>
                <a:ext cx="838200" cy="533400"/>
              </a:xfrm>
              <a:prstGeom prst="roundRect">
                <a:avLst>
                  <a:gd name="adj" fmla="val 16667"/>
                </a:avLst>
              </a:prstGeom>
              <a:solidFill>
                <a:srgbClr val="33CCCC"/>
              </a:solidFill>
              <a:ln w="9525" algn="ctr">
                <a:solidFill>
                  <a:srgbClr val="50505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ctr">
                  <a:lnSpc>
                    <a:spcPct val="150000"/>
                  </a:lnSpc>
                </a:pPr>
                <a:r>
                  <a:rPr kumimoji="1" lang="en-US" altLang="ja-JP" sz="1000" b="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Sam, Joe</a:t>
                </a:r>
              </a:p>
              <a:p>
                <a:pPr algn="ctr" fontAlgn="ctr">
                  <a:lnSpc>
                    <a:spcPct val="150000"/>
                  </a:lnSpc>
                </a:pPr>
                <a:r>
                  <a:rPr kumimoji="1" lang="en-US" altLang="ja-JP" sz="1000" b="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Book Projector</a:t>
                </a:r>
              </a:p>
            </p:txBody>
          </p:sp>
          <p:sp>
            <p:nvSpPr>
              <p:cNvPr id="104" name="AutoShape 28"/>
              <p:cNvSpPr>
                <a:spLocks noChangeArrowheads="1"/>
              </p:cNvSpPr>
              <p:nvPr/>
            </p:nvSpPr>
            <p:spPr bwMode="gray">
              <a:xfrm>
                <a:off x="3810000" y="5181600"/>
                <a:ext cx="1295400" cy="457200"/>
              </a:xfrm>
              <a:prstGeom prst="wedgeRectCallout">
                <a:avLst>
                  <a:gd name="adj1" fmla="val -48829"/>
                  <a:gd name="adj2" fmla="val 6250"/>
                </a:avLst>
              </a:prstGeom>
              <a:noFill/>
              <a:ln w="9525" algn="ctr">
                <a:solidFill>
                  <a:srgbClr val="505050"/>
                </a:solidFill>
                <a:miter lim="800000"/>
                <a:headEnd/>
                <a:tailEnd/>
              </a:ln>
              <a:effectLst/>
            </p:spPr>
            <p:txBody>
              <a:bodyPr anchor="ctr"/>
              <a:lstStyle/>
              <a:p>
                <a:pPr algn="ctr" fontAlgn="ctr"/>
                <a:r>
                  <a:rPr kumimoji="1" lang="en-US" sz="1000" b="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Dynamic </a:t>
                </a:r>
                <a:r>
                  <a:rPr kumimoji="1" lang="en-US" sz="1000" b="0" dirty="0" smtClean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Tasks</a:t>
                </a:r>
                <a:br>
                  <a:rPr kumimoji="1" lang="en-US" sz="1000" b="0" dirty="0" smtClean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</a:br>
                <a:r>
                  <a:rPr kumimoji="1" lang="en-US" sz="1000" b="0" dirty="0" smtClean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State = Completed</a:t>
                </a:r>
                <a:endPara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endParaRPr>
              </a:p>
            </p:txBody>
          </p:sp>
          <p:sp>
            <p:nvSpPr>
              <p:cNvPr id="105" name="Line 29"/>
              <p:cNvSpPr>
                <a:spLocks noChangeShapeType="1"/>
              </p:cNvSpPr>
              <p:nvPr/>
            </p:nvSpPr>
            <p:spPr bwMode="gray">
              <a:xfrm flipH="1" flipV="1">
                <a:off x="2590800" y="4800600"/>
                <a:ext cx="1219200" cy="533400"/>
              </a:xfrm>
              <a:prstGeom prst="line">
                <a:avLst/>
              </a:prstGeom>
              <a:noFill/>
              <a:ln w="9525">
                <a:solidFill>
                  <a:srgbClr val="505050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106" name="Rectangle 31"/>
              <p:cNvSpPr>
                <a:spLocks noChangeArrowheads="1"/>
              </p:cNvSpPr>
              <p:nvPr/>
            </p:nvSpPr>
            <p:spPr bwMode="gray">
              <a:xfrm>
                <a:off x="3810000" y="4724400"/>
                <a:ext cx="1219200" cy="381000"/>
              </a:xfrm>
              <a:prstGeom prst="rect">
                <a:avLst/>
              </a:prstGeom>
              <a:noFill/>
              <a:ln w="9525" algn="ctr">
                <a:solidFill>
                  <a:srgbClr val="50505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ctr"/>
                <a:r>
                  <a:rPr kumimoji="1" lang="en-US" sz="1000" b="0" dirty="0" smtClean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Workitems deleted</a:t>
                </a:r>
                <a:br>
                  <a:rPr kumimoji="1" lang="en-US" sz="1000" b="0" dirty="0" smtClean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</a:br>
                <a:r>
                  <a:rPr kumimoji="1" lang="en-US" sz="1000" b="0" dirty="0" smtClean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as usual</a:t>
                </a:r>
                <a:endPara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endParaRPr>
              </a:p>
            </p:txBody>
          </p:sp>
          <p:sp>
            <p:nvSpPr>
              <p:cNvPr id="107" name="Line 32"/>
              <p:cNvSpPr>
                <a:spLocks noChangeShapeType="1"/>
              </p:cNvSpPr>
              <p:nvPr/>
            </p:nvSpPr>
            <p:spPr bwMode="gray">
              <a:xfrm flipH="1" flipV="1">
                <a:off x="2743200" y="4343400"/>
                <a:ext cx="1066800" cy="457200"/>
              </a:xfrm>
              <a:prstGeom prst="line">
                <a:avLst/>
              </a:prstGeom>
              <a:noFill/>
              <a:ln w="9525">
                <a:solidFill>
                  <a:srgbClr val="505050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108" name="Rectangle 36"/>
              <p:cNvSpPr>
                <a:spLocks noChangeArrowheads="1"/>
              </p:cNvSpPr>
              <p:nvPr/>
            </p:nvSpPr>
            <p:spPr bwMode="gray">
              <a:xfrm>
                <a:off x="1905000" y="4953000"/>
                <a:ext cx="838200" cy="533400"/>
              </a:xfrm>
              <a:prstGeom prst="rect">
                <a:avLst/>
              </a:prstGeom>
              <a:solidFill>
                <a:srgbClr val="00FF00"/>
              </a:solidFill>
              <a:ln w="9525" algn="ctr">
                <a:solidFill>
                  <a:srgbClr val="505050"/>
                </a:solidFill>
                <a:miter lim="800000"/>
                <a:headEnd/>
                <a:tailEnd/>
              </a:ln>
              <a:effectLst/>
            </p:spPr>
            <p:txBody>
              <a:bodyPr wrap="none" tIns="0" bIns="0"/>
              <a:lstStyle/>
              <a:p>
                <a:pPr fontAlgn="ctr"/>
                <a:r>
                  <a:rPr kumimoji="1" lang="en-US" sz="1000" b="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WI:Wendy</a:t>
                </a:r>
              </a:p>
            </p:txBody>
          </p:sp>
          <p:sp>
            <p:nvSpPr>
              <p:cNvPr id="109" name="Rectangle 38"/>
              <p:cNvSpPr>
                <a:spLocks noChangeArrowheads="1"/>
              </p:cNvSpPr>
              <p:nvPr/>
            </p:nvSpPr>
            <p:spPr bwMode="gray">
              <a:xfrm>
                <a:off x="1828800" y="5105400"/>
                <a:ext cx="838200" cy="533400"/>
              </a:xfrm>
              <a:prstGeom prst="rect">
                <a:avLst/>
              </a:prstGeom>
              <a:solidFill>
                <a:srgbClr val="00FF00"/>
              </a:solidFill>
              <a:ln w="9525" algn="ctr">
                <a:solidFill>
                  <a:srgbClr val="505050"/>
                </a:solidFill>
                <a:miter lim="800000"/>
                <a:headEnd/>
                <a:tailEnd/>
              </a:ln>
              <a:effectLst/>
            </p:spPr>
            <p:txBody>
              <a:bodyPr wrap="none" tIns="0" bIns="0"/>
              <a:lstStyle/>
              <a:p>
                <a:pPr fontAlgn="ctr"/>
                <a:r>
                  <a:rPr kumimoji="1" lang="en-US" sz="1000" b="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WI:Mary</a:t>
                </a:r>
              </a:p>
            </p:txBody>
          </p:sp>
          <p:sp>
            <p:nvSpPr>
              <p:cNvPr id="110" name="AutoShape 39"/>
              <p:cNvSpPr>
                <a:spLocks noChangeArrowheads="1"/>
              </p:cNvSpPr>
              <p:nvPr/>
            </p:nvSpPr>
            <p:spPr bwMode="gray">
              <a:xfrm>
                <a:off x="1752600" y="5257800"/>
                <a:ext cx="838200" cy="533400"/>
              </a:xfrm>
              <a:prstGeom prst="roundRect">
                <a:avLst>
                  <a:gd name="adj" fmla="val 16667"/>
                </a:avLst>
              </a:prstGeom>
              <a:solidFill>
                <a:srgbClr val="33CC33"/>
              </a:solidFill>
              <a:ln w="9525" algn="ctr">
                <a:solidFill>
                  <a:srgbClr val="50505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ctr">
                  <a:lnSpc>
                    <a:spcPct val="150000"/>
                  </a:lnSpc>
                </a:pPr>
                <a:r>
                  <a:rPr kumimoji="1" lang="en-US" altLang="ja-JP" sz="1000" b="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Mary, Wendy</a:t>
                </a:r>
              </a:p>
              <a:p>
                <a:pPr algn="ctr" fontAlgn="ctr">
                  <a:lnSpc>
                    <a:spcPct val="150000"/>
                  </a:lnSpc>
                </a:pPr>
                <a:r>
                  <a:rPr kumimoji="1" lang="en-US" altLang="ja-JP" sz="1000" b="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Book Room</a:t>
                </a:r>
              </a:p>
            </p:txBody>
          </p:sp>
          <p:sp>
            <p:nvSpPr>
              <p:cNvPr id="111" name="Text Box 41"/>
              <p:cNvSpPr txBox="1">
                <a:spLocks noChangeArrowheads="1"/>
              </p:cNvSpPr>
              <p:nvPr/>
            </p:nvSpPr>
            <p:spPr bwMode="gray">
              <a:xfrm>
                <a:off x="2209800" y="3581400"/>
                <a:ext cx="2133600" cy="22860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l" fontAlgn="ctr">
                  <a:spcBef>
                    <a:spcPct val="50000"/>
                  </a:spcBef>
                </a:pPr>
                <a:r>
                  <a:rPr kumimoji="1" lang="en-US" sz="900" b="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State=Waiting</a:t>
                </a:r>
              </a:p>
            </p:txBody>
          </p:sp>
        </p:grpSp>
        <p:grpSp>
          <p:nvGrpSpPr>
            <p:cNvPr id="16" name="Group 56"/>
            <p:cNvGrpSpPr/>
            <p:nvPr/>
          </p:nvGrpSpPr>
          <p:grpSpPr>
            <a:xfrm>
              <a:off x="436643" y="2895600"/>
              <a:ext cx="5202157" cy="3630612"/>
              <a:chOff x="436643" y="2895600"/>
              <a:chExt cx="5202157" cy="3630612"/>
            </a:xfrm>
          </p:grpSpPr>
          <p:sp>
            <p:nvSpPr>
              <p:cNvPr id="62" name="Rectangle 14"/>
              <p:cNvSpPr>
                <a:spLocks noChangeArrowheads="1"/>
              </p:cNvSpPr>
              <p:nvPr/>
            </p:nvSpPr>
            <p:spPr bwMode="gray">
              <a:xfrm>
                <a:off x="457200" y="2895600"/>
                <a:ext cx="5181600" cy="3630612"/>
              </a:xfrm>
              <a:prstGeom prst="rect">
                <a:avLst/>
              </a:prstGeom>
              <a:solidFill>
                <a:srgbClr val="CCFFCC"/>
              </a:solidFill>
              <a:ln w="9525" algn="ctr">
                <a:solidFill>
                  <a:srgbClr val="50505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ctr"/>
                <a:endParaRPr kumimoji="1" lang="en-US" sz="12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endParaRPr>
              </a:p>
            </p:txBody>
          </p:sp>
          <p:sp>
            <p:nvSpPr>
              <p:cNvPr id="63" name="Oval 15"/>
              <p:cNvSpPr>
                <a:spLocks noChangeArrowheads="1"/>
              </p:cNvSpPr>
              <p:nvPr/>
            </p:nvSpPr>
            <p:spPr bwMode="gray">
              <a:xfrm>
                <a:off x="665163" y="3608388"/>
                <a:ext cx="381000" cy="381000"/>
              </a:xfrm>
              <a:prstGeom prst="ellipse">
                <a:avLst/>
              </a:prstGeom>
              <a:solidFill>
                <a:srgbClr val="33CCCC"/>
              </a:solidFill>
              <a:ln w="9525" algn="ctr">
                <a:solidFill>
                  <a:srgbClr val="50505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ctr"/>
                <a:r>
                  <a:rPr kumimoji="1" lang="en-US" altLang="ja-JP" sz="1400" b="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S</a:t>
                </a:r>
              </a:p>
            </p:txBody>
          </p:sp>
          <p:sp>
            <p:nvSpPr>
              <p:cNvPr id="64" name="Oval 16"/>
              <p:cNvSpPr>
                <a:spLocks noChangeArrowheads="1"/>
              </p:cNvSpPr>
              <p:nvPr/>
            </p:nvSpPr>
            <p:spPr bwMode="gray">
              <a:xfrm>
                <a:off x="4876800" y="5943600"/>
                <a:ext cx="381000" cy="381000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8C8C8"/>
                  </a:gs>
                </a:gsLst>
                <a:lin ang="5400000" scaled="1"/>
              </a:gradFill>
              <a:ln w="9525" algn="ctr">
                <a:solidFill>
                  <a:srgbClr val="50505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ctr"/>
                <a:r>
                  <a:rPr kumimoji="1" lang="en-US" altLang="ja-JP" sz="1400" b="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E</a:t>
                </a:r>
              </a:p>
            </p:txBody>
          </p:sp>
          <p:cxnSp>
            <p:nvCxnSpPr>
              <p:cNvPr id="83" name="AutoShape 18"/>
              <p:cNvCxnSpPr>
                <a:cxnSpLocks noChangeShapeType="1"/>
                <a:stCxn id="63" idx="6"/>
                <a:endCxn id="87" idx="1"/>
              </p:cNvCxnSpPr>
              <p:nvPr/>
            </p:nvCxnSpPr>
            <p:spPr bwMode="gray">
              <a:xfrm>
                <a:off x="1046163" y="3798888"/>
                <a:ext cx="304800" cy="939800"/>
              </a:xfrm>
              <a:prstGeom prst="straightConnector1">
                <a:avLst/>
              </a:prstGeom>
              <a:noFill/>
              <a:ln w="9525">
                <a:solidFill>
                  <a:srgbClr val="505050"/>
                </a:solidFill>
                <a:round/>
                <a:headEnd/>
                <a:tailEnd type="triangle" w="med" len="med"/>
              </a:ln>
              <a:effectLst/>
            </p:spPr>
          </p:cxnSp>
          <p:cxnSp>
            <p:nvCxnSpPr>
              <p:cNvPr id="84" name="AutoShape 19"/>
              <p:cNvCxnSpPr>
                <a:cxnSpLocks noChangeShapeType="1"/>
                <a:stCxn id="87" idx="3"/>
              </p:cNvCxnSpPr>
              <p:nvPr/>
            </p:nvCxnSpPr>
            <p:spPr bwMode="gray">
              <a:xfrm>
                <a:off x="3124200" y="4738688"/>
                <a:ext cx="457200" cy="1395412"/>
              </a:xfrm>
              <a:prstGeom prst="straightConnector1">
                <a:avLst/>
              </a:prstGeom>
              <a:noFill/>
              <a:ln w="9525">
                <a:solidFill>
                  <a:srgbClr val="505050"/>
                </a:solidFill>
                <a:round/>
                <a:headEnd/>
                <a:tailEnd type="triangle" w="med" len="med"/>
              </a:ln>
              <a:effectLst/>
            </p:spPr>
          </p:cxnSp>
          <p:cxnSp>
            <p:nvCxnSpPr>
              <p:cNvPr id="85" name="AutoShape 20"/>
              <p:cNvCxnSpPr>
                <a:cxnSpLocks noChangeShapeType="1"/>
                <a:endCxn id="64" idx="2"/>
              </p:cNvCxnSpPr>
              <p:nvPr/>
            </p:nvCxnSpPr>
            <p:spPr bwMode="gray">
              <a:xfrm>
                <a:off x="4419600" y="6134100"/>
                <a:ext cx="457200" cy="0"/>
              </a:xfrm>
              <a:prstGeom prst="straightConnector1">
                <a:avLst/>
              </a:prstGeom>
              <a:noFill/>
              <a:ln w="9525">
                <a:solidFill>
                  <a:srgbClr val="505050"/>
                </a:solidFill>
                <a:round/>
                <a:headEnd/>
                <a:tailEnd type="triangle" w="med" len="med"/>
              </a:ln>
              <a:effectLst/>
            </p:spPr>
          </p:cxnSp>
          <p:sp>
            <p:nvSpPr>
              <p:cNvPr id="86" name="Text Box 21"/>
              <p:cNvSpPr txBox="1">
                <a:spLocks noChangeArrowheads="1"/>
              </p:cNvSpPr>
              <p:nvPr/>
            </p:nvSpPr>
            <p:spPr bwMode="gray">
              <a:xfrm>
                <a:off x="436643" y="2895600"/>
                <a:ext cx="2077877" cy="276999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fontAlgn="ctr"/>
                <a:r>
                  <a:rPr kumimoji="1" lang="en-US" altLang="ja-JP" sz="120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PI: Arrange quarterly meeting</a:t>
                </a:r>
              </a:p>
            </p:txBody>
          </p:sp>
          <p:sp>
            <p:nvSpPr>
              <p:cNvPr id="87" name="AutoShape 24"/>
              <p:cNvSpPr>
                <a:spLocks noChangeArrowheads="1"/>
              </p:cNvSpPr>
              <p:nvPr/>
            </p:nvSpPr>
            <p:spPr bwMode="gray">
              <a:xfrm>
                <a:off x="1350963" y="3532188"/>
                <a:ext cx="1773237" cy="2411412"/>
              </a:xfrm>
              <a:prstGeom prst="roundRect">
                <a:avLst>
                  <a:gd name="adj" fmla="val 16667"/>
                </a:avLst>
              </a:prstGeom>
              <a:solidFill>
                <a:srgbClr val="33CCCC"/>
              </a:solidFill>
              <a:ln w="9525" algn="ctr">
                <a:solidFill>
                  <a:srgbClr val="505050"/>
                </a:solidFill>
                <a:round/>
                <a:headEnd/>
                <a:tailEnd/>
              </a:ln>
              <a:effectLst/>
            </p:spPr>
            <p:txBody>
              <a:bodyPr wrap="none" tIns="0"/>
              <a:lstStyle/>
              <a:p>
                <a:pPr algn="l" fontAlgn="ctr"/>
                <a:r>
                  <a:rPr kumimoji="1" lang="en-US" altLang="ja-JP" sz="1000" b="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Facilities</a:t>
                </a:r>
              </a:p>
              <a:p>
                <a:pPr algn="l" fontAlgn="ctr"/>
                <a:r>
                  <a:rPr kumimoji="1" lang="en-US" altLang="ja-JP" sz="1000" b="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Presentation</a:t>
                </a:r>
              </a:p>
            </p:txBody>
          </p:sp>
          <p:sp>
            <p:nvSpPr>
              <p:cNvPr id="88" name="AutoShape 27"/>
              <p:cNvSpPr>
                <a:spLocks noChangeArrowheads="1"/>
              </p:cNvSpPr>
              <p:nvPr/>
            </p:nvSpPr>
            <p:spPr bwMode="gray">
              <a:xfrm>
                <a:off x="1752600" y="4343400"/>
                <a:ext cx="838200" cy="533400"/>
              </a:xfrm>
              <a:prstGeom prst="roundRect">
                <a:avLst>
                  <a:gd name="adj" fmla="val 16667"/>
                </a:avLst>
              </a:prstGeom>
              <a:solidFill>
                <a:srgbClr val="33CCCC"/>
              </a:solidFill>
              <a:ln w="9525" algn="ctr">
                <a:solidFill>
                  <a:srgbClr val="50505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ctr">
                  <a:lnSpc>
                    <a:spcPct val="150000"/>
                  </a:lnSpc>
                </a:pPr>
                <a:r>
                  <a:rPr kumimoji="1" lang="en-US" altLang="ja-JP" sz="1000" b="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Sam, Joe</a:t>
                </a:r>
              </a:p>
              <a:p>
                <a:pPr algn="ctr" fontAlgn="ctr">
                  <a:lnSpc>
                    <a:spcPct val="150000"/>
                  </a:lnSpc>
                </a:pPr>
                <a:r>
                  <a:rPr kumimoji="1" lang="en-US" altLang="ja-JP" sz="1000" b="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Book Projector</a:t>
                </a:r>
              </a:p>
            </p:txBody>
          </p:sp>
          <p:sp>
            <p:nvSpPr>
              <p:cNvPr id="89" name="Rectangle 31"/>
              <p:cNvSpPr>
                <a:spLocks noChangeArrowheads="1"/>
              </p:cNvSpPr>
              <p:nvPr/>
            </p:nvSpPr>
            <p:spPr bwMode="gray">
              <a:xfrm>
                <a:off x="3810000" y="4724400"/>
                <a:ext cx="1219200" cy="381000"/>
              </a:xfrm>
              <a:prstGeom prst="rect">
                <a:avLst/>
              </a:prstGeom>
              <a:noFill/>
              <a:ln w="9525" algn="ctr">
                <a:solidFill>
                  <a:srgbClr val="50505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ctr"/>
                <a:r>
                  <a:rPr kumimoji="1" lang="en-US" sz="1000" b="0" dirty="0" smtClean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Workitems deleted</a:t>
                </a:r>
                <a:br>
                  <a:rPr kumimoji="1" lang="en-US" sz="1000" b="0" dirty="0" smtClean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</a:br>
                <a:r>
                  <a:rPr kumimoji="1" lang="en-US" sz="1000" b="0" dirty="0" smtClean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as usual</a:t>
                </a:r>
                <a:endPara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endParaRPr>
              </a:p>
            </p:txBody>
          </p:sp>
          <p:sp>
            <p:nvSpPr>
              <p:cNvPr id="90" name="Line 32"/>
              <p:cNvSpPr>
                <a:spLocks noChangeShapeType="1"/>
              </p:cNvSpPr>
              <p:nvPr/>
            </p:nvSpPr>
            <p:spPr bwMode="gray">
              <a:xfrm flipH="1" flipV="1">
                <a:off x="3048000" y="3429000"/>
                <a:ext cx="762000" cy="1371600"/>
              </a:xfrm>
              <a:prstGeom prst="line">
                <a:avLst/>
              </a:prstGeom>
              <a:noFill/>
              <a:ln w="9525">
                <a:solidFill>
                  <a:srgbClr val="505050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91" name="AutoShape 39"/>
              <p:cNvSpPr>
                <a:spLocks noChangeArrowheads="1"/>
              </p:cNvSpPr>
              <p:nvPr/>
            </p:nvSpPr>
            <p:spPr bwMode="gray">
              <a:xfrm>
                <a:off x="1752600" y="5257800"/>
                <a:ext cx="838200" cy="533400"/>
              </a:xfrm>
              <a:prstGeom prst="roundRect">
                <a:avLst>
                  <a:gd name="adj" fmla="val 16667"/>
                </a:avLst>
              </a:prstGeom>
              <a:solidFill>
                <a:srgbClr val="33CCCC"/>
              </a:solidFill>
              <a:ln w="9525" algn="ctr">
                <a:solidFill>
                  <a:srgbClr val="50505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ctr">
                  <a:lnSpc>
                    <a:spcPct val="150000"/>
                  </a:lnSpc>
                </a:pPr>
                <a:r>
                  <a:rPr kumimoji="1" lang="en-US" altLang="ja-JP" sz="1000" b="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Mary, Wendy</a:t>
                </a:r>
              </a:p>
              <a:p>
                <a:pPr algn="ctr" fontAlgn="ctr">
                  <a:lnSpc>
                    <a:spcPct val="150000"/>
                  </a:lnSpc>
                </a:pPr>
                <a:r>
                  <a:rPr kumimoji="1" lang="en-US" altLang="ja-JP" sz="1000" b="0" dirty="0">
                    <a:solidFill>
                      <a:srgbClr val="000000"/>
                    </a:solidFill>
                    <a:latin typeface="+mn-lt"/>
                    <a:ea typeface="MS UI Gothic" pitchFamily="34" charset="-128"/>
                  </a:rPr>
                  <a:t>Book Room</a:t>
                </a:r>
              </a:p>
            </p:txBody>
          </p:sp>
        </p:grpSp>
        <p:sp>
          <p:nvSpPr>
            <p:cNvPr id="60" name="Rectangle 27"/>
            <p:cNvSpPr>
              <a:spLocks noChangeArrowheads="1"/>
            </p:cNvSpPr>
            <p:nvPr/>
          </p:nvSpPr>
          <p:spPr bwMode="gray">
            <a:xfrm>
              <a:off x="3657600" y="5715000"/>
              <a:ext cx="838200" cy="533400"/>
            </a:xfrm>
            <a:prstGeom prst="rect">
              <a:avLst/>
            </a:prstGeom>
            <a:solidFill>
              <a:srgbClr val="00FF00"/>
            </a:solidFill>
            <a:ln w="9525" algn="ctr">
              <a:solidFill>
                <a:srgbClr val="505050"/>
              </a:solidFill>
              <a:miter lim="800000"/>
              <a:headEnd/>
              <a:tailEnd/>
            </a:ln>
            <a:effectLst/>
          </p:spPr>
          <p:txBody>
            <a:bodyPr wrap="none" tIns="0" bIns="0"/>
            <a:lstStyle/>
            <a:p>
              <a:pPr fontAlgn="ctr"/>
              <a:r>
                <a:rPr kumimoji="1" lang="en-US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WI:Jane</a:t>
              </a:r>
            </a:p>
          </p:txBody>
        </p:sp>
        <p:sp>
          <p:nvSpPr>
            <p:cNvPr id="61" name="AutoShape 28"/>
            <p:cNvSpPr>
              <a:spLocks noChangeArrowheads="1"/>
            </p:cNvSpPr>
            <p:nvPr/>
          </p:nvSpPr>
          <p:spPr bwMode="gray">
            <a:xfrm>
              <a:off x="3581400" y="5867400"/>
              <a:ext cx="838200" cy="533400"/>
            </a:xfrm>
            <a:prstGeom prst="roundRect">
              <a:avLst>
                <a:gd name="adj" fmla="val 16667"/>
              </a:avLst>
            </a:prstGeom>
            <a:solidFill>
              <a:srgbClr val="33CC33"/>
            </a:solidFill>
            <a:ln w="9525" algn="ctr">
              <a:solidFill>
                <a:srgbClr val="50505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Secretary</a:t>
              </a:r>
            </a:p>
            <a:p>
              <a:pPr algn="ctr" fontAlgn="ctr">
                <a:lnSpc>
                  <a:spcPct val="150000"/>
                </a:lnSpc>
              </a:pPr>
              <a:r>
                <a:rPr kumimoji="1" lang="en-US" altLang="ja-JP" sz="1000" b="0" dirty="0">
                  <a:solidFill>
                    <a:srgbClr val="000000"/>
                  </a:solidFill>
                  <a:latin typeface="+mn-lt"/>
                  <a:ea typeface="MS UI Gothic" pitchFamily="34" charset="-128"/>
                </a:rPr>
                <a:t>Invitations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UBLISH_MODE" val="2"/>
</p:tagLst>
</file>

<file path=ppt/theme/theme1.xml><?xml version="1.0" encoding="utf-8"?>
<a:theme xmlns:a="http://schemas.openxmlformats.org/drawingml/2006/main" name="IBPM INT 1 (FAS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9437</TotalTime>
  <Words>1987</Words>
  <Application>Microsoft Office PowerPoint</Application>
  <PresentationFormat>On-screen Show (4:3)</PresentationFormat>
  <Paragraphs>469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IBPM INT 1 (FAST)</vt:lpstr>
      <vt:lpstr>DYNAMIC BPM</vt:lpstr>
      <vt:lpstr>Dynamic BPM</vt:lpstr>
      <vt:lpstr>Dynamic Process</vt:lpstr>
      <vt:lpstr>Subtasks</vt:lpstr>
      <vt:lpstr>Dynamic Task</vt:lpstr>
      <vt:lpstr>Dynamic Task - Subtask Creation</vt:lpstr>
      <vt:lpstr>Dynamic Task - Subtask Completion</vt:lpstr>
      <vt:lpstr>Dynamic Task - Final Subtask Completion</vt:lpstr>
      <vt:lpstr>Dynamic Task – Original Workitem Completion</vt:lpstr>
      <vt:lpstr>Dynamic Task</vt:lpstr>
      <vt:lpstr>Dynamic Task – Subtasking Subtasks</vt:lpstr>
      <vt:lpstr>Dynamic Task –Using Comments</vt:lpstr>
      <vt:lpstr>Creating dynamic Process</vt:lpstr>
      <vt:lpstr>Creating Subtask</vt:lpstr>
      <vt:lpstr>Creating Subtask</vt:lpstr>
      <vt:lpstr>Slide 16</vt:lpstr>
    </vt:vector>
  </TitlesOfParts>
  <Company>Fujitsu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BPM Concepts</dc:title>
  <dc:creator>Tony</dc:creator>
  <cp:lastModifiedBy>Fujitsu</cp:lastModifiedBy>
  <cp:revision>783</cp:revision>
  <cp:lastPrinted>2000-03-15T23:39:50Z</cp:lastPrinted>
  <dcterms:created xsi:type="dcterms:W3CDTF">1995-06-02T22:11:14Z</dcterms:created>
  <dcterms:modified xsi:type="dcterms:W3CDTF">2012-03-12T12:16:32Z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ate completed">
    <vt:lpwstr>6/17/97</vt:lpwstr>
  </property>
</Properties>
</file>