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7" r:id="rId1"/>
  </p:sldMasterIdLst>
  <p:notesMasterIdLst>
    <p:notesMasterId r:id="rId25"/>
  </p:notesMasterIdLst>
  <p:handoutMasterIdLst>
    <p:handoutMasterId r:id="rId26"/>
  </p:handoutMasterIdLst>
  <p:sldIdLst>
    <p:sldId id="669" r:id="rId2"/>
    <p:sldId id="670" r:id="rId3"/>
    <p:sldId id="672" r:id="rId4"/>
    <p:sldId id="673" r:id="rId5"/>
    <p:sldId id="674" r:id="rId6"/>
    <p:sldId id="675" r:id="rId7"/>
    <p:sldId id="676" r:id="rId8"/>
    <p:sldId id="677" r:id="rId9"/>
    <p:sldId id="678" r:id="rId10"/>
    <p:sldId id="679" r:id="rId11"/>
    <p:sldId id="680" r:id="rId12"/>
    <p:sldId id="681" r:id="rId13"/>
    <p:sldId id="682" r:id="rId14"/>
    <p:sldId id="683" r:id="rId15"/>
    <p:sldId id="684" r:id="rId16"/>
    <p:sldId id="685" r:id="rId17"/>
    <p:sldId id="686" r:id="rId18"/>
    <p:sldId id="687" r:id="rId19"/>
    <p:sldId id="689" r:id="rId20"/>
    <p:sldId id="690" r:id="rId21"/>
    <p:sldId id="691" r:id="rId22"/>
    <p:sldId id="692" r:id="rId23"/>
    <p:sldId id="693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  <p:clrMru>
    <a:srgbClr val="9090AC"/>
    <a:srgbClr val="FF0000"/>
    <a:srgbClr val="33CC33"/>
    <a:srgbClr val="66FF33"/>
    <a:srgbClr val="99CCFF"/>
    <a:srgbClr val="66CCFF"/>
    <a:srgbClr val="33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85" autoAdjust="0"/>
    <p:restoredTop sz="85419" autoAdjust="0"/>
  </p:normalViewPr>
  <p:slideViewPr>
    <p:cSldViewPr snapToGrid="0">
      <p:cViewPr>
        <p:scale>
          <a:sx n="90" d="100"/>
          <a:sy n="90" d="100"/>
        </p:scale>
        <p:origin x="-6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64"/>
    </p:cViewPr>
  </p:sorterViewPr>
  <p:notesViewPr>
    <p:cSldViewPr snapToGrid="0">
      <p:cViewPr varScale="1">
        <p:scale>
          <a:sx n="80" d="100"/>
          <a:sy n="80" d="100"/>
        </p:scale>
        <p:origin x="-214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t" anchorCtr="0" compatLnSpc="1">
            <a:prstTxWarp prst="textNoShape">
              <a:avLst/>
            </a:prstTxWarp>
          </a:bodyPr>
          <a:lstStyle>
            <a:lvl1pPr algn="l" defTabSz="925513" eaLnBrk="0" hangingPunct="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67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654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b" anchorCtr="0" compatLnSpc="1">
            <a:prstTxWarp prst="textNoShape">
              <a:avLst/>
            </a:prstTxWarp>
          </a:bodyPr>
          <a:lstStyle>
            <a:lvl1pPr algn="l" defTabSz="925513" eaLnBrk="0" hangingPunct="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50388"/>
            <a:ext cx="296703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58775" rtl="0" eaLnBrk="0" fontAlgn="base" hangingPunct="0">
      <a:spcBef>
        <a:spcPct val="0"/>
      </a:spcBef>
      <a:spcAft>
        <a:spcPct val="0"/>
      </a:spcAft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358775" algn="l" defTabSz="358775" rtl="0" eaLnBrk="0" fontAlgn="base" hangingPunct="0">
      <a:spcBef>
        <a:spcPct val="0"/>
      </a:spcBef>
      <a:spcAft>
        <a:spcPct val="0"/>
      </a:spcAft>
      <a:buFont typeface="Courier New" pitchFamily="49" charset="0"/>
      <a:buChar char="o"/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19138" indent="-358775" algn="l" defTabSz="358775" rtl="0" eaLnBrk="0" fontAlgn="base" hangingPunct="0">
      <a:spcBef>
        <a:spcPct val="0"/>
      </a:spcBef>
      <a:spcAft>
        <a:spcPct val="0"/>
      </a:spcAft>
      <a:buFont typeface="Wingdings" pitchFamily="2" charset="2"/>
      <a:buChar char="§"/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079500" indent="-358775" algn="l" defTabSz="358775" rtl="0" eaLnBrk="0" fontAlgn="base" hangingPunct="0">
      <a:spcBef>
        <a:spcPct val="0"/>
      </a:spcBef>
      <a:spcAft>
        <a:spcPct val="0"/>
      </a:spcAft>
      <a:buFont typeface="Calibri" pitchFamily="34" charset="0"/>
      <a:buChar char="–"/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439863" algn="l" defTabSz="358775" rtl="0" eaLnBrk="0" fontAlgn="base" hangingPunct="0">
      <a:spcBef>
        <a:spcPct val="0"/>
      </a:spcBef>
      <a:spcAft>
        <a:spcPct val="0"/>
      </a:spcAft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C7595-C9F6-4939-9113-E59675DB107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latin typeface="Times New Roman"/>
              </a:rPr>
              <a:t>In Interstage BPM Process Definitions can be created and edited in either:</a:t>
            </a:r>
          </a:p>
          <a:p>
            <a:pPr lvl="1"/>
            <a:r>
              <a:rPr lang="en-US" dirty="0" smtClean="0">
                <a:latin typeface="Times New Roman"/>
              </a:rPr>
              <a:t>the Interstage BPM Studio; or</a:t>
            </a:r>
          </a:p>
          <a:p>
            <a:pPr lvl="1"/>
            <a:r>
              <a:rPr lang="en-US" dirty="0" smtClean="0">
                <a:latin typeface="Times New Roman"/>
              </a:rPr>
              <a:t>the Interstage BPM Console.</a:t>
            </a:r>
          </a:p>
          <a:p>
            <a:pPr>
              <a:buFontTx/>
              <a:buChar char="•"/>
            </a:pPr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Process definitions are ultimately stored on the Interstage BPM Server.</a:t>
            </a:r>
          </a:p>
          <a:p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Interstage BPM Studio is an Eclipse based client application used to create and edit process definitions.</a:t>
            </a:r>
          </a:p>
          <a:p>
            <a:r>
              <a:rPr lang="en-US" dirty="0" smtClean="0">
                <a:latin typeface="Times New Roman"/>
              </a:rPr>
              <a:t>It allows definitions to be saved locally and optionally uploaded to an Interstage BPM Server.</a:t>
            </a:r>
          </a:p>
          <a:p>
            <a:r>
              <a:rPr lang="en-US" dirty="0" smtClean="0">
                <a:latin typeface="Times New Roman"/>
              </a:rPr>
              <a:t>Studio uses an AJAX based forms editor.</a:t>
            </a:r>
          </a:p>
          <a:p>
            <a:r>
              <a:rPr lang="en-US" dirty="0" smtClean="0">
                <a:latin typeface="Times New Roman"/>
              </a:rPr>
              <a:t>It supports process simulation.</a:t>
            </a:r>
          </a:p>
          <a:p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Interstage BPM Console provides a Flash based editor which is accesses via a web browser.</a:t>
            </a:r>
          </a:p>
          <a:p>
            <a:r>
              <a:rPr lang="en-US" dirty="0" smtClean="0">
                <a:latin typeface="Times New Roman"/>
              </a:rPr>
              <a:t>Process definitions are edited on the Interstage BPM Server to which the browser is connected.</a:t>
            </a:r>
          </a:p>
          <a:p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Bothe IBPM Studio and IBPM Console use the same BPMN node palette.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3100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7532"/>
            <a:ext cx="5027893" cy="412233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latin typeface="Times New Roman"/>
              </a:rPr>
              <a:t>Nodes are the basic building blocks for process definitions.</a:t>
            </a:r>
          </a:p>
          <a:p>
            <a:pPr eaLnBrk="1" hangingPunct="1"/>
            <a:r>
              <a:rPr lang="en-US" dirty="0" smtClean="0">
                <a:latin typeface="Times New Roman"/>
              </a:rPr>
              <a:t>They can be interactive or non-interactive.</a:t>
            </a:r>
          </a:p>
          <a:p>
            <a:pPr eaLnBrk="1" hangingPunct="1"/>
            <a:r>
              <a:rPr lang="en-US" dirty="0" smtClean="0">
                <a:latin typeface="Times New Roman"/>
              </a:rPr>
              <a:t>An Activity node would usually be interactive while the remaining nodes would be non-interactive.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The basic node types are:</a:t>
            </a:r>
          </a:p>
          <a:p>
            <a:pPr lvl="1"/>
            <a:r>
              <a:rPr lang="en-US" dirty="0" smtClean="0">
                <a:latin typeface="Times New Roman"/>
              </a:rPr>
              <a:t>Start;</a:t>
            </a:r>
          </a:p>
          <a:p>
            <a:pPr lvl="1"/>
            <a:r>
              <a:rPr lang="en-US" dirty="0" smtClean="0">
                <a:latin typeface="Times New Roman"/>
              </a:rPr>
              <a:t>Activity;</a:t>
            </a:r>
          </a:p>
          <a:p>
            <a:pPr lvl="1"/>
            <a:r>
              <a:rPr lang="en-US" dirty="0" smtClean="0">
                <a:latin typeface="Times New Roman"/>
              </a:rPr>
              <a:t>And;</a:t>
            </a:r>
          </a:p>
          <a:p>
            <a:pPr lvl="1"/>
            <a:r>
              <a:rPr lang="en-US" dirty="0" smtClean="0">
                <a:latin typeface="Times New Roman"/>
              </a:rPr>
              <a:t>Or;</a:t>
            </a:r>
          </a:p>
          <a:p>
            <a:pPr lvl="1"/>
            <a:r>
              <a:rPr lang="en-US" dirty="0" smtClean="0">
                <a:latin typeface="Times New Roman"/>
              </a:rPr>
              <a:t>Condition; and</a:t>
            </a:r>
          </a:p>
          <a:p>
            <a:pPr lvl="1"/>
            <a:r>
              <a:rPr lang="en-US" dirty="0" smtClean="0">
                <a:latin typeface="Times New Roman"/>
              </a:rPr>
              <a:t>Exit.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The advanced node types, which are covered in the next module, include:</a:t>
            </a:r>
          </a:p>
          <a:p>
            <a:pPr lvl="1"/>
            <a:r>
              <a:rPr lang="en-US" dirty="0" smtClean="0">
                <a:latin typeface="Times New Roman"/>
              </a:rPr>
              <a:t>Voting;</a:t>
            </a:r>
          </a:p>
          <a:p>
            <a:pPr lvl="1"/>
            <a:r>
              <a:rPr lang="en-US" dirty="0" smtClean="0">
                <a:latin typeface="Times New Roman"/>
              </a:rPr>
              <a:t>Sub-process;</a:t>
            </a:r>
          </a:p>
          <a:p>
            <a:pPr lvl="1"/>
            <a:r>
              <a:rPr lang="en-US" dirty="0" smtClean="0">
                <a:latin typeface="Times New Roman"/>
              </a:rPr>
              <a:t>Email;</a:t>
            </a:r>
          </a:p>
          <a:p>
            <a:pPr lvl="1"/>
            <a:r>
              <a:rPr lang="en-US" dirty="0" smtClean="0">
                <a:latin typeface="Times New Roman"/>
              </a:rPr>
              <a:t>Delay; and</a:t>
            </a:r>
          </a:p>
          <a:p>
            <a:pPr lvl="1"/>
            <a:r>
              <a:rPr lang="en-US" dirty="0" smtClean="0">
                <a:latin typeface="Times New Roman"/>
              </a:rPr>
              <a:t>Web Service.</a:t>
            </a:r>
          </a:p>
          <a:p>
            <a:pPr eaLnBrk="1" hangingPunct="1"/>
            <a:endParaRPr lang="en-US" dirty="0" smtClean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3100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7532"/>
            <a:ext cx="5027893" cy="412233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3100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7532"/>
            <a:ext cx="5027893" cy="412233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latin typeface="Times New Roman"/>
              </a:rPr>
              <a:t>Here is an exit node with two incoming arrows.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An event on either incoming arrow &lt;c&gt; will cause the Exit to be activated.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3100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7532"/>
            <a:ext cx="5027893" cy="412233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3100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7532"/>
            <a:ext cx="5027893" cy="412233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3100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7532"/>
            <a:ext cx="5027893" cy="412233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latin typeface="Times New Roman"/>
              </a:rPr>
              <a:t>The Conditional Node is used to choose one of many possible exit paths.</a:t>
            </a:r>
          </a:p>
          <a:p>
            <a:pPr eaLnBrk="1" hangingPunct="1"/>
            <a:r>
              <a:rPr lang="en-US" dirty="0" smtClean="0">
                <a:latin typeface="Times New Roman"/>
              </a:rPr>
              <a:t>It does this without user intervention.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The Conditional Node is activated by an event on any incoming arrow.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It compares the value of a specified User Defined Attribute against a specified condition to determine which of the outgoing arrows to use.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An event is generated on the outgoing arrow that satisfied the condition.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3100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7532"/>
            <a:ext cx="5027893" cy="412233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latin typeface="Times New Roman"/>
              </a:rPr>
              <a:t>Anticipated question: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dirty="0" smtClean="0">
                <a:latin typeface="Times New Roman"/>
              </a:rPr>
              <a:t>	Can you have multi-way branch?	Yes.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What happens if the conditions selected are disjoint?	There is a “default” arrow.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3100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7532"/>
            <a:ext cx="5027893" cy="4122330"/>
          </a:xfrm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/>
              </a:rPr>
              <a:t>The Or Node serves two purposes. It can: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/>
              </a:rPr>
              <a:t>Split a single process path into multiple simultaneous paths; and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/>
              </a:rPr>
              <a:t>Join multiple  input process paths.</a:t>
            </a:r>
          </a:p>
          <a:p>
            <a:pPr lvl="1" eaLnBrk="1" hangingPunct="1">
              <a:buFont typeface="Courier New" pitchFamily="49" charset="0"/>
              <a:buNone/>
              <a:defRPr/>
            </a:pPr>
            <a:endParaRPr lang="en-US" dirty="0" smtClean="0">
              <a:latin typeface="Times New Roman"/>
            </a:endParaRPr>
          </a:p>
          <a:p>
            <a:pPr lvl="1" eaLnBrk="1" hangingPunct="1">
              <a:buFont typeface="Courier New" pitchFamily="49" charset="0"/>
              <a:buNone/>
              <a:defRPr/>
            </a:pPr>
            <a:r>
              <a:rPr lang="en-US" dirty="0" smtClean="0">
                <a:latin typeface="Times New Roman"/>
              </a:rPr>
              <a:t>It can both split and join in the same node.</a:t>
            </a:r>
          </a:p>
          <a:p>
            <a:pPr lvl="1" eaLnBrk="1" hangingPunct="1">
              <a:buFont typeface="Courier New" pitchFamily="49" charset="0"/>
              <a:buNone/>
              <a:defRPr/>
            </a:pPr>
            <a:endParaRPr lang="en-US" dirty="0" smtClean="0">
              <a:latin typeface="Times New Roman"/>
            </a:endParaRPr>
          </a:p>
          <a:p>
            <a:pPr marL="0" lvl="1" indent="0" eaLnBrk="1" hangingPunct="1">
              <a:buFont typeface="Courier New" pitchFamily="49" charset="0"/>
              <a:buNone/>
              <a:defRPr/>
            </a:pPr>
            <a:r>
              <a:rPr lang="en-US" dirty="0" smtClean="0">
                <a:latin typeface="Times New Roman"/>
              </a:rPr>
              <a:t>The Or Node is activated by an event on any incoming arrow and produces an event on each outgoing arrow.</a:t>
            </a:r>
          </a:p>
          <a:p>
            <a:pPr lvl="1" eaLnBrk="1" hangingPunct="1">
              <a:buFont typeface="Courier New" pitchFamily="49" charset="0"/>
              <a:buNone/>
              <a:defRPr/>
            </a:pPr>
            <a:endParaRPr lang="en-US" dirty="0" smtClean="0">
              <a:latin typeface="Times New Roman"/>
            </a:endParaRPr>
          </a:p>
          <a:p>
            <a:pPr lvl="1" eaLnBrk="1" hangingPunct="1">
              <a:buFont typeface="Courier New" pitchFamily="49" charset="0"/>
              <a:buNone/>
              <a:defRPr/>
            </a:pPr>
            <a:r>
              <a:rPr lang="en-US" dirty="0" smtClean="0">
                <a:latin typeface="Times New Roman"/>
              </a:rPr>
              <a:t>It can have an Epilogue Action and Exception Handling defined.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3100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7532"/>
            <a:ext cx="5027893" cy="412233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latin typeface="Times New Roman"/>
              </a:rPr>
              <a:t>The And Node joins multiple simultaneous process paths like the Or Node but, unlike the Or Node, it waits until an event has occurred on all input arrows.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It then generates an event for each outgoing arrow.</a:t>
            </a:r>
          </a:p>
          <a:p>
            <a:pPr lvl="1" eaLnBrk="1" hangingPunct="1">
              <a:buFont typeface="Courier New" pitchFamily="49" charset="0"/>
              <a:buNone/>
            </a:pPr>
            <a:endParaRPr lang="en-US" dirty="0" smtClean="0">
              <a:latin typeface="Times New Roman"/>
            </a:endParaRPr>
          </a:p>
          <a:p>
            <a:pPr lvl="1" eaLnBrk="1" hangingPunct="1">
              <a:buFont typeface="Courier New" pitchFamily="49" charset="0"/>
              <a:buNone/>
            </a:pPr>
            <a:r>
              <a:rPr lang="en-US" dirty="0" smtClean="0">
                <a:latin typeface="Times New Roman"/>
              </a:rPr>
              <a:t>It can have an Epilogue Action and Exception Handling defined.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/>
              </a:rPr>
              <a:t>1 WYSIWYG Editor – create and design Business Models graphically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/>
              </a:rPr>
              <a:t>2 Drag and Drop Symbols from the Palette on to the WYSIWYG editor to create BPD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/>
              </a:rPr>
              <a:t>3 Properties Pane configure symbols properties and add integration functionality and error handling and more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/>
              </a:rPr>
              <a:t>4 Outline – text view of the BPD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/>
              </a:rPr>
              <a:t>5 Overview – navigate and view large BPD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22D1D6-44D8-435C-87D8-B1F2638490A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3100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7532"/>
            <a:ext cx="5027893" cy="412233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latin typeface="Times New Roman"/>
              </a:rPr>
              <a:t>In this example the And Node is both joining and splitting.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There are two incoming arrows and two outgoing arrows.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When an event is detected on either incoming arrow, &lt;c&gt;  in this case arrow 1, the And Node waits for an event on arrow 2.</a:t>
            </a:r>
          </a:p>
          <a:p>
            <a:pPr eaLnBrk="1" hangingPunct="1"/>
            <a:r>
              <a:rPr lang="en-US" dirty="0" smtClean="0">
                <a:latin typeface="Times New Roman"/>
              </a:rPr>
              <a:t>&lt;c&gt; When that event arrives events are generated on both outgoing arrows.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latin typeface="Times New Roman"/>
              </a:rPr>
              <a:t>The Delay Node causes a process to pause and restart at a later time.</a:t>
            </a:r>
          </a:p>
          <a:p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It is activated by and event on any incoming arrow.</a:t>
            </a:r>
          </a:p>
          <a:p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The Delay Node waits for the specified time before producing and event on each outgoing arrow.</a:t>
            </a:r>
          </a:p>
          <a:p>
            <a:pPr lvl="1" eaLnBrk="1" hangingPunct="1">
              <a:buFont typeface="Courier New" pitchFamily="49" charset="0"/>
              <a:buNone/>
            </a:pPr>
            <a:endParaRPr lang="en-US" dirty="0" smtClean="0">
              <a:latin typeface="Times New Roman"/>
            </a:endParaRPr>
          </a:p>
          <a:p>
            <a:pPr lvl="1" eaLnBrk="1" hangingPunct="1">
              <a:buFont typeface="Courier New" pitchFamily="49" charset="0"/>
              <a:buNone/>
            </a:pPr>
            <a:r>
              <a:rPr lang="en-US" dirty="0" smtClean="0">
                <a:latin typeface="Times New Roman"/>
              </a:rPr>
              <a:t>It can have an Epilogue Action and Exception Handling defined.</a:t>
            </a:r>
          </a:p>
          <a:p>
            <a:endParaRPr lang="en-US" dirty="0" smtClean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3100"/>
            <a:ext cx="4598988" cy="344805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12" y="4347194"/>
            <a:ext cx="5028177" cy="4123097"/>
          </a:xfrm>
          <a:noFill/>
          <a:ln/>
        </p:spPr>
        <p:txBody>
          <a:bodyPr lIns="90508" tIns="45254" rIns="90508" bIns="45254"/>
          <a:lstStyle/>
          <a:p>
            <a:pPr eaLnBrk="1" hangingPunct="1"/>
            <a:r>
              <a:rPr lang="en-US" dirty="0" smtClean="0">
                <a:latin typeface="Times New Roman"/>
              </a:rPr>
              <a:t>Interstage BPM uses UDAs to define a Process Definitions data attributes. At minimum a name and type is required to define a UDA. Supported types are String, float, Integer, Long, Boolean, Date, BigDecimal and XML.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C7595-C9F6-4939-9113-E59675DB107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C7595-C9F6-4939-9113-E59675DB107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C7595-C9F6-4939-9113-E59675DB107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/>
              </a:rPr>
              <a:t>Process outline has a required Business Process name, optional description and at least one Task. Task’s have a required name and Assignee (Role) with an optional Due Date, Duration in Days and execute in sequence or in parallel to another task.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2EE1EB-7264-425E-B545-3EEBCC4E79A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3100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7532"/>
            <a:ext cx="5027893" cy="4122330"/>
          </a:xfrm>
          <a:noFill/>
        </p:spPr>
        <p:txBody>
          <a:bodyPr wrap="square" lIns="92059" tIns="46031" rIns="92059" bIns="46031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latin typeface="Times New Roman"/>
              </a:rPr>
              <a:t>The Process Outline Editor allows the user to create a list of tasks which will become the activities in the process.</a:t>
            </a:r>
          </a:p>
          <a:p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The options available in the editor include: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Times New Roman"/>
              </a:rPr>
              <a:t>	Add or Remove a task;</a:t>
            </a:r>
          </a:p>
          <a:p>
            <a:pPr lvl="1"/>
            <a:r>
              <a:rPr lang="en-US" dirty="0" smtClean="0">
                <a:latin typeface="Times New Roman"/>
              </a:rPr>
              <a:t>Create or Delete parallel tasks;</a:t>
            </a:r>
          </a:p>
          <a:p>
            <a:pPr lvl="1"/>
            <a:r>
              <a:rPr lang="en-US" dirty="0" smtClean="0">
                <a:latin typeface="Times New Roman"/>
              </a:rPr>
              <a:t>Make a task a subtask or a subtask a task; and</a:t>
            </a:r>
          </a:p>
          <a:p>
            <a:pPr lvl="1"/>
            <a:r>
              <a:rPr lang="en-US" dirty="0" smtClean="0">
                <a:latin typeface="Times New Roman"/>
              </a:rPr>
              <a:t>Change the order of tasks.</a:t>
            </a:r>
          </a:p>
          <a:p>
            <a:pPr lvl="1"/>
            <a:endParaRPr lang="en-US" dirty="0" smtClean="0">
              <a:latin typeface="Times New Roman"/>
            </a:endParaRPr>
          </a:p>
          <a:p>
            <a:pPr lvl="1">
              <a:buFont typeface="Courier New" pitchFamily="49" charset="0"/>
              <a:buNone/>
            </a:pPr>
            <a:r>
              <a:rPr lang="en-US" dirty="0" smtClean="0">
                <a:latin typeface="Times New Roman"/>
              </a:rPr>
              <a:t>&lt;c&gt; This is an example of the Process Outline Editor screen.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3100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7532"/>
            <a:ext cx="5027893" cy="4122330"/>
          </a:xfrm>
          <a:noFill/>
        </p:spPr>
        <p:txBody>
          <a:bodyPr wrap="square" lIns="92059" tIns="46031" rIns="92059" bIns="46031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latin typeface="Times New Roman"/>
              </a:rPr>
              <a:t>&lt;c&gt; Clicking the “Power User” button switches back to the Power User perspective which displays this process definition …</a:t>
            </a:r>
          </a:p>
          <a:p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&lt;c&gt; Note how the parallel tasks and shown and &lt;c&gt; how the subtasks become Compound Activity Nodes.</a:t>
            </a:r>
          </a:p>
          <a:p>
            <a:endParaRPr lang="en-US" dirty="0" smtClean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/>
              </a:rPr>
              <a:t>Power User perspective allows for more options in defining a Business Process. Business Processes are modeled using Business Process Modeling Notation (BPMN) and are graphically depicted. Business Process Diagrams (BPD) are created using a WYSIWYG editor using drag and drop palette of symbols  and quickly configured using a context-sensitive properties panel.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/>
              </a:rPr>
              <a:t>A BPD can easily be extended using reusable Process Fragments, Business Rules and Business Forms.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576D-0940-43FE-840C-2331671D172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C7595-C9F6-4939-9113-E59675DB107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rgbClr val="B2C1DB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/>
        </p:nvSpPr>
        <p:spPr bwMode="gray">
          <a:xfrm>
            <a:off x="4978400" y="974725"/>
            <a:ext cx="4165600" cy="3306763"/>
          </a:xfrm>
          <a:custGeom>
            <a:avLst/>
            <a:gdLst>
              <a:gd name="T0" fmla="*/ 4165600 w 1929"/>
              <a:gd name="T1" fmla="*/ 813706 h 1528"/>
              <a:gd name="T2" fmla="*/ 2945505 w 1929"/>
              <a:gd name="T3" fmla="*/ 0 h 1528"/>
              <a:gd name="T4" fmla="*/ 1900326 w 1929"/>
              <a:gd name="T5" fmla="*/ 534536 h 1528"/>
              <a:gd name="T6" fmla="*/ 1900326 w 1929"/>
              <a:gd name="T7" fmla="*/ 1333093 h 1528"/>
              <a:gd name="T8" fmla="*/ 2945505 w 1929"/>
              <a:gd name="T9" fmla="*/ 422002 h 1528"/>
              <a:gd name="T10" fmla="*/ 3856797 w 1929"/>
              <a:gd name="T11" fmla="*/ 1343914 h 1528"/>
              <a:gd name="T12" fmla="*/ 2945505 w 1929"/>
              <a:gd name="T13" fmla="*/ 2255005 h 1528"/>
              <a:gd name="T14" fmla="*/ 2353813 w 1929"/>
              <a:gd name="T15" fmla="*/ 2038593 h 1528"/>
              <a:gd name="T16" fmla="*/ 1734047 w 1929"/>
              <a:gd name="T17" fmla="*/ 1385032 h 1528"/>
              <a:gd name="T18" fmla="*/ 1079730 w 1929"/>
              <a:gd name="T19" fmla="*/ 1164292 h 1528"/>
              <a:gd name="T20" fmla="*/ 2159 w 1929"/>
              <a:gd name="T21" fmla="*/ 2237692 h 1528"/>
              <a:gd name="T22" fmla="*/ 1079730 w 1929"/>
              <a:gd name="T23" fmla="*/ 3306763 h 1528"/>
              <a:gd name="T24" fmla="*/ 1900326 w 1929"/>
              <a:gd name="T25" fmla="*/ 2932372 h 1528"/>
              <a:gd name="T26" fmla="*/ 1900326 w 1929"/>
              <a:gd name="T27" fmla="*/ 2341569 h 1528"/>
              <a:gd name="T28" fmla="*/ 1390693 w 1929"/>
              <a:gd name="T29" fmla="*/ 2841479 h 1528"/>
              <a:gd name="T30" fmla="*/ 1079730 w 1929"/>
              <a:gd name="T31" fmla="*/ 2906402 h 1528"/>
              <a:gd name="T32" fmla="*/ 403819 w 1929"/>
              <a:gd name="T33" fmla="*/ 2237692 h 1528"/>
              <a:gd name="T34" fmla="*/ 1079730 w 1929"/>
              <a:gd name="T35" fmla="*/ 1564653 h 1528"/>
              <a:gd name="T36" fmla="*/ 1554812 w 1929"/>
              <a:gd name="T37" fmla="*/ 1761587 h 1528"/>
              <a:gd name="T38" fmla="*/ 1975907 w 1929"/>
              <a:gd name="T39" fmla="*/ 2244184 h 1528"/>
              <a:gd name="T40" fmla="*/ 2945505 w 1929"/>
              <a:gd name="T41" fmla="*/ 2670514 h 1528"/>
              <a:gd name="T42" fmla="*/ 4165600 w 1929"/>
              <a:gd name="T43" fmla="*/ 1871957 h 1528"/>
              <a:gd name="T44" fmla="*/ 4165600 w 1929"/>
              <a:gd name="T45" fmla="*/ 813706 h 15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9"/>
              <a:gd name="T70" fmla="*/ 0 h 1528"/>
              <a:gd name="T71" fmla="*/ 1929 w 1929"/>
              <a:gd name="T72" fmla="*/ 1528 h 152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9" h="1528">
                <a:moveTo>
                  <a:pt x="1929" y="376"/>
                </a:moveTo>
                <a:cubicBezTo>
                  <a:pt x="1834" y="156"/>
                  <a:pt x="1616" y="0"/>
                  <a:pt x="1364" y="0"/>
                </a:cubicBezTo>
                <a:cubicBezTo>
                  <a:pt x="1167" y="0"/>
                  <a:pt x="993" y="103"/>
                  <a:pt x="880" y="247"/>
                </a:cubicBezTo>
                <a:cubicBezTo>
                  <a:pt x="880" y="616"/>
                  <a:pt x="880" y="616"/>
                  <a:pt x="880" y="616"/>
                </a:cubicBezTo>
                <a:cubicBezTo>
                  <a:pt x="966" y="382"/>
                  <a:pt x="1121" y="195"/>
                  <a:pt x="1364" y="195"/>
                </a:cubicBezTo>
                <a:cubicBezTo>
                  <a:pt x="1597" y="195"/>
                  <a:pt x="1787" y="388"/>
                  <a:pt x="1786" y="621"/>
                </a:cubicBezTo>
                <a:cubicBezTo>
                  <a:pt x="1785" y="854"/>
                  <a:pt x="1597" y="1043"/>
                  <a:pt x="1364" y="1042"/>
                </a:cubicBezTo>
                <a:cubicBezTo>
                  <a:pt x="1260" y="1042"/>
                  <a:pt x="1164" y="1004"/>
                  <a:pt x="1090" y="942"/>
                </a:cubicBezTo>
                <a:cubicBezTo>
                  <a:pt x="999" y="871"/>
                  <a:pt x="898" y="720"/>
                  <a:pt x="803" y="640"/>
                </a:cubicBezTo>
                <a:cubicBezTo>
                  <a:pt x="731" y="577"/>
                  <a:pt x="615" y="538"/>
                  <a:pt x="500" y="538"/>
                </a:cubicBezTo>
                <a:cubicBezTo>
                  <a:pt x="226" y="537"/>
                  <a:pt x="1" y="754"/>
                  <a:pt x="1" y="1034"/>
                </a:cubicBezTo>
                <a:cubicBezTo>
                  <a:pt x="0" y="1309"/>
                  <a:pt x="226" y="1527"/>
                  <a:pt x="500" y="1528"/>
                </a:cubicBezTo>
                <a:cubicBezTo>
                  <a:pt x="655" y="1528"/>
                  <a:pt x="789" y="1466"/>
                  <a:pt x="880" y="1355"/>
                </a:cubicBezTo>
                <a:cubicBezTo>
                  <a:pt x="880" y="1082"/>
                  <a:pt x="880" y="1082"/>
                  <a:pt x="880" y="1082"/>
                </a:cubicBezTo>
                <a:cubicBezTo>
                  <a:pt x="832" y="1168"/>
                  <a:pt x="733" y="1276"/>
                  <a:pt x="644" y="1313"/>
                </a:cubicBezTo>
                <a:cubicBezTo>
                  <a:pt x="600" y="1331"/>
                  <a:pt x="554" y="1343"/>
                  <a:pt x="500" y="1343"/>
                </a:cubicBezTo>
                <a:cubicBezTo>
                  <a:pt x="329" y="1343"/>
                  <a:pt x="187" y="1210"/>
                  <a:pt x="187" y="1034"/>
                </a:cubicBezTo>
                <a:cubicBezTo>
                  <a:pt x="187" y="872"/>
                  <a:pt x="318" y="722"/>
                  <a:pt x="500" y="723"/>
                </a:cubicBezTo>
                <a:cubicBezTo>
                  <a:pt x="586" y="723"/>
                  <a:pt x="663" y="758"/>
                  <a:pt x="720" y="814"/>
                </a:cubicBezTo>
                <a:cubicBezTo>
                  <a:pt x="779" y="871"/>
                  <a:pt x="871" y="990"/>
                  <a:pt x="915" y="1037"/>
                </a:cubicBezTo>
                <a:cubicBezTo>
                  <a:pt x="1026" y="1158"/>
                  <a:pt x="1187" y="1233"/>
                  <a:pt x="1364" y="1234"/>
                </a:cubicBezTo>
                <a:cubicBezTo>
                  <a:pt x="1617" y="1234"/>
                  <a:pt x="1834" y="1082"/>
                  <a:pt x="1929" y="865"/>
                </a:cubicBezTo>
                <a:lnTo>
                  <a:pt x="1929" y="376"/>
                </a:lnTo>
                <a:close/>
              </a:path>
            </a:pathLst>
          </a:custGeom>
          <a:solidFill>
            <a:srgbClr val="C9C9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-1588" y="4319588"/>
            <a:ext cx="9148763" cy="365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>
              <a:latin typeface="+mn-lt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gray">
          <a:xfrm>
            <a:off x="0" y="4303713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gray">
          <a:xfrm>
            <a:off x="0" y="4284663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grahamb\AppData\Local\Microsoft\Windows\Temporary Internet Files\Content.IE5\JU60Y73V\MPj04384980000[1].jpg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4000" contrast="-25000"/>
          </a:blip>
          <a:srcRect r="3031" b="15143"/>
          <a:stretch>
            <a:fillRect/>
          </a:stretch>
        </p:blipFill>
        <p:spPr bwMode="auto">
          <a:xfrm>
            <a:off x="1" y="701748"/>
            <a:ext cx="9143999" cy="5909969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-1588" y="4319588"/>
            <a:ext cx="9148763" cy="365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en-US" noProof="0" smtClean="0"/>
              <a:t>Click icon to add picture</a:t>
            </a:r>
            <a:endParaRPr lang="en-US" alt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08EC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" y="766763"/>
            <a:ext cx="9018588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0563"/>
            <a:chOff x="0" y="1773"/>
            <a:chExt cx="5760" cy="435"/>
          </a:xfrm>
        </p:grpSpPr>
        <p:sp>
          <p:nvSpPr>
            <p:cNvPr id="8" name="Rectangle 14"/>
            <p:cNvSpPr>
              <a:spLocks noChangeAspect="1" noChangeArrowheads="1" noTextEdit="1"/>
            </p:cNvSpPr>
            <p:nvPr userDrawn="1"/>
          </p:nvSpPr>
          <p:spPr bwMode="gray">
            <a:xfrm>
              <a:off x="0" y="1773"/>
              <a:ext cx="576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latin typeface="+mn-lt"/>
                <a:ea typeface="+mn-ea"/>
              </a:endParaRPr>
            </a:p>
          </p:txBody>
        </p:sp>
        <p:pic>
          <p:nvPicPr>
            <p:cNvPr id="1036" name="Picture 7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gray">
            <a:xfrm>
              <a:off x="0" y="1773"/>
              <a:ext cx="5759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8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03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9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30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0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57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84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11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13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38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4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65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15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92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16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019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17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046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18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073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19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00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20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27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2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54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1" name="Picture 2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81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87" descr="222_3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53400" y="146050"/>
            <a:ext cx="8842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gray">
          <a:xfrm>
            <a:off x="0" y="7938"/>
            <a:ext cx="9144000" cy="365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gray">
          <a:xfrm>
            <a:off x="0" y="0"/>
            <a:ext cx="9144000" cy="25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gray">
          <a:xfrm>
            <a:off x="0" y="688975"/>
            <a:ext cx="9144000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gray">
          <a:xfrm>
            <a:off x="0" y="4127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" y="0"/>
            <a:ext cx="79708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gray">
          <a:xfrm>
            <a:off x="0" y="6616700"/>
            <a:ext cx="9144000" cy="2413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tabLst>
                <a:tab pos="0" algn="l"/>
                <a:tab pos="4572000" algn="ctr"/>
                <a:tab pos="9144000" algn="r"/>
              </a:tabLst>
            </a:pPr>
            <a:r>
              <a:rPr lang="en-AU" altLang="ja-JP" sz="1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AU" altLang="ja-JP" sz="1000" dirty="0" smtClean="0">
                <a:solidFill>
                  <a:schemeClr val="bg1"/>
                </a:solidFill>
                <a:latin typeface="+mn-lt"/>
              </a:rPr>
              <a:t>  Interstage BPM v11.2</a:t>
            </a:r>
            <a:r>
              <a:rPr lang="en-AU" altLang="ja-JP" sz="1000" dirty="0">
                <a:solidFill>
                  <a:schemeClr val="bg1"/>
                </a:solidFill>
                <a:latin typeface="+mn-lt"/>
              </a:rPr>
              <a:t>	 </a:t>
            </a:r>
            <a:fld id="{BF43565D-05EA-4068-BB4D-EC67E114E809}" type="slidenum">
              <a:rPr lang="en-AU" altLang="ja-JP" sz="1000" smtClean="0">
                <a:solidFill>
                  <a:schemeClr val="bg1"/>
                </a:solidFill>
                <a:latin typeface="+mn-lt"/>
              </a:rPr>
              <a:pPr>
                <a:tabLst>
                  <a:tab pos="0" algn="l"/>
                  <a:tab pos="4572000" algn="ctr"/>
                  <a:tab pos="9144000" algn="r"/>
                </a:tabLst>
              </a:pPr>
              <a:t>‹#›</a:t>
            </a:fld>
            <a:r>
              <a:rPr lang="en-AU" altLang="ja-JP" sz="10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altLang="ja-JP" sz="1000" dirty="0" smtClean="0">
                <a:solidFill>
                  <a:schemeClr val="bg1"/>
                </a:solidFill>
                <a:latin typeface="+mn-lt"/>
              </a:rPr>
              <a:t>Copyright </a:t>
            </a:r>
            <a:r>
              <a:rPr lang="en-US" altLang="ja-JP" sz="1000" dirty="0">
                <a:solidFill>
                  <a:schemeClr val="bg1"/>
                </a:solidFill>
                <a:latin typeface="+mn-lt"/>
              </a:rPr>
              <a:t>© 2010 FUJITSU </a:t>
            </a:r>
            <a:r>
              <a:rPr lang="en-US" altLang="ja-JP" sz="1000" dirty="0" smtClean="0">
                <a:solidFill>
                  <a:schemeClr val="bg1"/>
                </a:solidFill>
                <a:latin typeface="+mn-lt"/>
              </a:rPr>
              <a:t>LIMITED  </a:t>
            </a:r>
            <a:endParaRPr lang="en-GB" altLang="ja-JP" sz="9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20000"/>
        </a:spcBef>
        <a:spcAft>
          <a:spcPts val="288"/>
        </a:spcAft>
        <a:buClr>
          <a:srgbClr val="C00000"/>
        </a:buClr>
        <a:buFont typeface="Arial" charset="0"/>
        <a:buChar char="■"/>
        <a:defRPr lang="en-US" altLang="en-US" sz="2400" kern="1200" dirty="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1pPr>
      <a:lvl2pPr marL="682625" indent="-341313" algn="l" rtl="0" eaLnBrk="1" fontAlgn="base" hangingPunct="1">
        <a:lnSpc>
          <a:spcPct val="95000"/>
        </a:lnSpc>
        <a:spcBef>
          <a:spcPct val="20000"/>
        </a:spcBef>
        <a:spcAft>
          <a:spcPts val="238"/>
        </a:spcAft>
        <a:buClr>
          <a:srgbClr val="737373"/>
        </a:buClr>
        <a:buSzPct val="80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2pPr>
      <a:lvl3pPr marL="989013" indent="-341313" algn="l" rtl="0" eaLnBrk="1" fontAlgn="base" hangingPunct="1">
        <a:lnSpc>
          <a:spcPct val="95000"/>
        </a:lnSpc>
        <a:spcBef>
          <a:spcPct val="20000"/>
        </a:spcBef>
        <a:spcAft>
          <a:spcPts val="213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3pPr>
      <a:lvl4pPr marL="1331913" indent="-341313" algn="l" rtl="0" eaLnBrk="1" fontAlgn="base" hangingPunct="1">
        <a:lnSpc>
          <a:spcPct val="95000"/>
        </a:lnSpc>
        <a:spcBef>
          <a:spcPct val="20000"/>
        </a:spcBef>
        <a:spcAft>
          <a:spcPts val="188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4pPr>
      <a:lvl5pPr marL="1673225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Studio modeling basics</a:t>
            </a:r>
            <a:endParaRPr lang="en-US" dirty="0"/>
          </a:p>
        </p:txBody>
      </p:sp>
      <p:sp>
        <p:nvSpPr>
          <p:cNvPr id="7171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Studio Node Palette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7150" y="766763"/>
            <a:ext cx="7367588" cy="5781675"/>
          </a:xfrm>
        </p:spPr>
        <p:txBody>
          <a:bodyPr/>
          <a:lstStyle/>
          <a:p>
            <a:pPr marL="270000" indent="-270000" eaLnBrk="1" hangingPunct="1">
              <a:spcAft>
                <a:spcPts val="0"/>
              </a:spcAft>
              <a:defRPr/>
            </a:pPr>
            <a:r>
              <a:rPr dirty="0" smtClean="0">
                <a:ea typeface="+mn-ea"/>
              </a:rPr>
              <a:t>Process Definitions can be created and edited in either the IBPM Studio or IBPM Console.</a:t>
            </a:r>
          </a:p>
          <a:p>
            <a:pPr marL="270000" indent="-270000" eaLnBrk="1" hangingPunct="1">
              <a:spcAft>
                <a:spcPts val="0"/>
              </a:spcAft>
              <a:defRPr/>
            </a:pPr>
            <a:endParaRPr dirty="0" smtClean="0">
              <a:ea typeface="+mn-ea"/>
            </a:endParaRPr>
          </a:p>
          <a:p>
            <a:pPr marL="270000" indent="-270000" eaLnBrk="1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There are basic and advance nodes available to create processes by drag-n-drop.</a:t>
            </a:r>
          </a:p>
          <a:p>
            <a:pPr marL="270000" indent="-270000" eaLnBrk="1" hangingPunct="1">
              <a:spcAft>
                <a:spcPts val="0"/>
              </a:spcAft>
              <a:defRPr/>
            </a:pPr>
            <a:endParaRPr dirty="0" smtClean="0">
              <a:ea typeface="+mn-ea"/>
            </a:endParaRPr>
          </a:p>
          <a:p>
            <a:pPr marL="270000" indent="-270000" eaLnBrk="1" hangingPunct="1">
              <a:spcAft>
                <a:spcPts val="0"/>
              </a:spcAft>
              <a:defRPr/>
            </a:pPr>
            <a:r>
              <a:rPr dirty="0" smtClean="0">
                <a:ea typeface="+mn-ea"/>
              </a:rPr>
              <a:t>Both IBPM Studio and IBPM Console use the same BPMN node palette.</a:t>
            </a:r>
          </a:p>
        </p:txBody>
      </p:sp>
      <p:pic>
        <p:nvPicPr>
          <p:cNvPr id="23556" name="Picture 20"/>
          <p:cNvPicPr>
            <a:picLocks noChangeAspect="1" noChangeArrowheads="1"/>
          </p:cNvPicPr>
          <p:nvPr/>
        </p:nvPicPr>
        <p:blipFill>
          <a:blip r:embed="rId3" cstate="print"/>
          <a:srcRect b="8212"/>
          <a:stretch>
            <a:fillRect/>
          </a:stretch>
        </p:blipFill>
        <p:spPr bwMode="auto">
          <a:xfrm>
            <a:off x="7699375" y="1014413"/>
            <a:ext cx="1092200" cy="517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Process Nodes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Basic node:</a:t>
            </a:r>
          </a:p>
          <a:p>
            <a:pPr eaLnBrk="1" hangingPunct="1"/>
            <a:endParaRPr sz="1200" dirty="0" smtClean="0">
              <a:cs typeface="Arial" charset="0"/>
            </a:endParaRPr>
          </a:p>
          <a:p>
            <a:pPr marL="2062163" lvl="1" indent="-28575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Start				Exit</a:t>
            </a:r>
          </a:p>
          <a:p>
            <a:pPr marL="2062163" lvl="1" indent="-28575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 </a:t>
            </a:r>
          </a:p>
          <a:p>
            <a:pPr marL="2062163" lvl="1" indent="-28575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Activity				Condition</a:t>
            </a:r>
          </a:p>
          <a:p>
            <a:pPr marL="2062163" lvl="1" indent="-285750" eaLnBrk="1" hangingPunct="1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  <a:p>
            <a:pPr marL="2062163" lvl="1" indent="-28575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AND				OR</a:t>
            </a:r>
          </a:p>
          <a:p>
            <a:pPr marL="2062163" lvl="1" indent="-285750" eaLnBrk="1" hangingPunct="1"/>
            <a:endParaRPr lang="en-US" sz="800" dirty="0" smtClean="0">
              <a:cs typeface="Arial" charset="0"/>
            </a:endParaRPr>
          </a:p>
          <a:p>
            <a:pPr eaLnBrk="1" hangingPunct="1"/>
            <a:endParaRPr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dirty="0" smtClean="0">
              <a:cs typeface="Arial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962525" y="3016250"/>
            <a:ext cx="2911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 dirty="0">
              <a:latin typeface="+mn-lt"/>
            </a:endParaRPr>
          </a:p>
          <a:p>
            <a:pPr lvl="1" eaLnBrk="0" hangingPunct="0"/>
            <a:endParaRPr lang="en-US" sz="2400" dirty="0">
              <a:latin typeface="+mn-lt"/>
            </a:endParaRPr>
          </a:p>
        </p:txBody>
      </p:sp>
      <p:pic>
        <p:nvPicPr>
          <p:cNvPr id="26629" name="Picture 9" descr="NodeSt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113" y="1455420"/>
            <a:ext cx="449262" cy="44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10" descr="NodeEx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5300" y="1431608"/>
            <a:ext cx="55245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1" name="Picture 11" descr="NodeActiv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1975" y="2236470"/>
            <a:ext cx="631825" cy="45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12" descr="NodeCondi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1175" y="2176145"/>
            <a:ext cx="522288" cy="51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3" name="Picture 13" descr="Node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2938" y="2973070"/>
            <a:ext cx="457200" cy="44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4" name="Picture 14" descr="Node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7050" y="2973070"/>
            <a:ext cx="476250" cy="44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Start Node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Purpose: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marks the beginning of a workflow process.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every process must have one and only one Start Node.</a:t>
            </a:r>
          </a:p>
          <a:p>
            <a:pPr eaLnBrk="1" hangingPunct="1"/>
            <a:r>
              <a:rPr dirty="0" smtClean="0">
                <a:cs typeface="Arial" charset="0"/>
              </a:rPr>
              <a:t>Activated by: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 process instance being started.</a:t>
            </a:r>
          </a:p>
          <a:p>
            <a:pPr eaLnBrk="1" hangingPunct="1"/>
            <a:r>
              <a:rPr dirty="0" smtClean="0">
                <a:cs typeface="Arial" charset="0"/>
              </a:rPr>
              <a:t>Behavior: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produces an event on each outgoing arrow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dirty="0" smtClean="0">
              <a:cs typeface="Arial" charset="0"/>
            </a:endParaRPr>
          </a:p>
        </p:txBody>
      </p:sp>
      <p:pic>
        <p:nvPicPr>
          <p:cNvPr id="7" name="Picture 6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6300" y="4575175"/>
            <a:ext cx="1184275" cy="110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3" name="Line 7"/>
          <p:cNvSpPr>
            <a:spLocks noChangeShapeType="1"/>
          </p:cNvSpPr>
          <p:nvPr/>
        </p:nvSpPr>
        <p:spPr bwMode="auto">
          <a:xfrm flipV="1">
            <a:off x="4471988" y="4471988"/>
            <a:ext cx="1582737" cy="423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AU" dirty="0">
              <a:latin typeface="+mn-lt"/>
            </a:endParaRPr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4498975" y="5346700"/>
            <a:ext cx="1570038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A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Exit Node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Purpose: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marks the end of a workflow process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every process has at least one Exit Node</a:t>
            </a:r>
          </a:p>
          <a:p>
            <a:pPr lvl="2" eaLnBrk="1" hangingPunct="1"/>
            <a:endParaRPr lang="en-US" sz="800" dirty="0" smtClean="0">
              <a:cs typeface="Arial" charset="0"/>
            </a:endParaRPr>
          </a:p>
          <a:p>
            <a:pPr eaLnBrk="1" hangingPunct="1"/>
            <a:r>
              <a:rPr dirty="0" smtClean="0">
                <a:cs typeface="Arial" charset="0"/>
              </a:rPr>
              <a:t>Activated by: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an event on any incoming arrow</a:t>
            </a:r>
          </a:p>
          <a:p>
            <a:pPr lvl="2" eaLnBrk="1" hangingPunct="1"/>
            <a:endParaRPr lang="en-US" sz="800" dirty="0" smtClean="0">
              <a:cs typeface="Arial" charset="0"/>
            </a:endParaRPr>
          </a:p>
          <a:p>
            <a:pPr eaLnBrk="1" hangingPunct="1"/>
            <a:r>
              <a:rPr dirty="0" smtClean="0">
                <a:cs typeface="Arial" charset="0"/>
              </a:rPr>
              <a:t>Behavior: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sends the process into the completed state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the first exit node execution completes the process flow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dirty="0" smtClean="0">
              <a:cs typeface="Arial" charset="0"/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6088" y="2143125"/>
            <a:ext cx="1268412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Arrow</a:t>
            </a:r>
          </a:p>
        </p:txBody>
      </p:sp>
      <p:sp>
        <p:nvSpPr>
          <p:cNvPr id="25603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Purpose: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propagate activation events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Name of arrow is used as the name of </a:t>
            </a:r>
            <a:r>
              <a:rPr lang="en-US" i="1" dirty="0" smtClean="0">
                <a:cs typeface="Arial" charset="0"/>
              </a:rPr>
              <a:t>choice</a:t>
            </a:r>
            <a:r>
              <a:rPr lang="en-US" dirty="0" smtClean="0">
                <a:cs typeface="Arial" charset="0"/>
              </a:rPr>
              <a:t> for the task action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Behavior: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activate the node at the tail of the arrow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02000" y="4232275"/>
            <a:ext cx="2540000" cy="274638"/>
            <a:chOff x="3254375" y="1743075"/>
            <a:chExt cx="2540000" cy="274638"/>
          </a:xfrm>
        </p:grpSpPr>
        <p:sp>
          <p:nvSpPr>
            <p:cNvPr id="379908" name="Line 1028"/>
            <p:cNvSpPr>
              <a:spLocks noChangeShapeType="1"/>
            </p:cNvSpPr>
            <p:nvPr/>
          </p:nvSpPr>
          <p:spPr bwMode="auto">
            <a:xfrm>
              <a:off x="3254375" y="1989138"/>
              <a:ext cx="254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en-A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5606" name="Text Box 1029"/>
            <p:cNvSpPr txBox="1">
              <a:spLocks noChangeArrowheads="1"/>
            </p:cNvSpPr>
            <p:nvPr/>
          </p:nvSpPr>
          <p:spPr bwMode="auto">
            <a:xfrm>
              <a:off x="3789363" y="1743075"/>
              <a:ext cx="1593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200" b="1" dirty="0">
                  <a:latin typeface="+mn-lt"/>
                </a:rPr>
                <a:t>Approve</a:t>
              </a:r>
              <a:endParaRPr lang="en-US" sz="1400" dirty="0"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Activity Node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Purpose: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represents an activity requiring user interaction</a:t>
            </a:r>
          </a:p>
          <a:p>
            <a:pPr eaLnBrk="1" hangingPunct="1"/>
            <a:r>
              <a:rPr dirty="0" smtClean="0">
                <a:cs typeface="Arial" charset="0"/>
              </a:rPr>
              <a:t>Activated by: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an event on any incoming arrow</a:t>
            </a:r>
          </a:p>
          <a:p>
            <a:pPr eaLnBrk="1" hangingPunct="1"/>
            <a:r>
              <a:rPr dirty="0" smtClean="0">
                <a:cs typeface="Arial" charset="0"/>
              </a:rPr>
              <a:t>Role resolution: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using the directory service a list of assignees are identified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each assignee has a work item added to their worklist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60702" y="3916908"/>
            <a:ext cx="7350534" cy="2176478"/>
            <a:chOff x="838" y="2817"/>
            <a:chExt cx="2614" cy="774"/>
          </a:xfrm>
        </p:grpSpPr>
        <p:pic>
          <p:nvPicPr>
            <p:cNvPr id="29701" name="Picture 10" descr="NodeActivit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1" y="2986"/>
              <a:ext cx="756" cy="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630" name="Line 11"/>
            <p:cNvSpPr>
              <a:spLocks noChangeShapeType="1"/>
            </p:cNvSpPr>
            <p:nvPr/>
          </p:nvSpPr>
          <p:spPr bwMode="auto">
            <a:xfrm>
              <a:off x="1027" y="2846"/>
              <a:ext cx="982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AU" dirty="0">
                <a:latin typeface="+mn-lt"/>
              </a:endParaRPr>
            </a:p>
          </p:txBody>
        </p:sp>
        <p:sp>
          <p:nvSpPr>
            <p:cNvPr id="26631" name="Line 12"/>
            <p:cNvSpPr>
              <a:spLocks noChangeShapeType="1"/>
            </p:cNvSpPr>
            <p:nvPr/>
          </p:nvSpPr>
          <p:spPr bwMode="auto">
            <a:xfrm flipV="1">
              <a:off x="2673" y="2847"/>
              <a:ext cx="779" cy="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AU" dirty="0">
                <a:latin typeface="+mn-lt"/>
              </a:endParaRPr>
            </a:p>
          </p:txBody>
        </p:sp>
        <p:sp>
          <p:nvSpPr>
            <p:cNvPr id="26632" name="Line 13"/>
            <p:cNvSpPr>
              <a:spLocks noChangeShapeType="1"/>
            </p:cNvSpPr>
            <p:nvPr/>
          </p:nvSpPr>
          <p:spPr bwMode="auto">
            <a:xfrm>
              <a:off x="2682" y="3356"/>
              <a:ext cx="765" cy="1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AU" dirty="0">
                <a:latin typeface="+mn-lt"/>
              </a:endParaRPr>
            </a:p>
          </p:txBody>
        </p:sp>
        <p:sp>
          <p:nvSpPr>
            <p:cNvPr id="26633" name="Line 14"/>
            <p:cNvSpPr>
              <a:spLocks noChangeShapeType="1"/>
            </p:cNvSpPr>
            <p:nvPr/>
          </p:nvSpPr>
          <p:spPr bwMode="auto">
            <a:xfrm flipV="1">
              <a:off x="1020" y="3366"/>
              <a:ext cx="968" cy="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AU" dirty="0">
                <a:latin typeface="+mn-lt"/>
              </a:endParaRPr>
            </a:p>
          </p:txBody>
        </p:sp>
        <p:sp>
          <p:nvSpPr>
            <p:cNvPr id="26634" name="Text Box 16"/>
            <p:cNvSpPr txBox="1">
              <a:spLocks noChangeArrowheads="1"/>
            </p:cNvSpPr>
            <p:nvPr/>
          </p:nvSpPr>
          <p:spPr bwMode="auto">
            <a:xfrm>
              <a:off x="2690" y="2831"/>
              <a:ext cx="56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Approve</a:t>
              </a:r>
            </a:p>
          </p:txBody>
        </p:sp>
        <p:sp>
          <p:nvSpPr>
            <p:cNvPr id="26635" name="Text Box 18"/>
            <p:cNvSpPr txBox="1">
              <a:spLocks noChangeArrowheads="1"/>
            </p:cNvSpPr>
            <p:nvPr/>
          </p:nvSpPr>
          <p:spPr bwMode="auto">
            <a:xfrm>
              <a:off x="2835" y="3251"/>
              <a:ext cx="56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Reject</a:t>
              </a:r>
            </a:p>
          </p:txBody>
        </p:sp>
        <p:sp>
          <p:nvSpPr>
            <p:cNvPr id="26636" name="Text Box 19"/>
            <p:cNvSpPr txBox="1">
              <a:spLocks noChangeArrowheads="1"/>
            </p:cNvSpPr>
            <p:nvPr/>
          </p:nvSpPr>
          <p:spPr bwMode="auto">
            <a:xfrm>
              <a:off x="1150" y="2817"/>
              <a:ext cx="829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Loan Application</a:t>
              </a:r>
            </a:p>
          </p:txBody>
        </p:sp>
        <p:sp>
          <p:nvSpPr>
            <p:cNvPr id="26637" name="Text Box 20"/>
            <p:cNvSpPr txBox="1">
              <a:spLocks noChangeArrowheads="1"/>
            </p:cNvSpPr>
            <p:nvPr/>
          </p:nvSpPr>
          <p:spPr bwMode="auto">
            <a:xfrm>
              <a:off x="838" y="3290"/>
              <a:ext cx="1025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Credit Card Application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Conditional Node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Purpose: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Route process to alternate path based on business conditions</a:t>
            </a:r>
          </a:p>
          <a:p>
            <a:pPr eaLnBrk="1" hangingPunct="1"/>
            <a:r>
              <a:rPr dirty="0" smtClean="0">
                <a:cs typeface="Arial" charset="0"/>
              </a:rPr>
              <a:t>Activated by: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an event on any incoming arrow</a:t>
            </a:r>
          </a:p>
          <a:p>
            <a:pPr eaLnBrk="1" hangingPunct="1"/>
            <a:r>
              <a:rPr dirty="0" smtClean="0">
                <a:cs typeface="Arial" charset="0"/>
              </a:rPr>
              <a:t>Behavior: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compares the value of the specified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Process Attribute against conditions specified for the outgoing arrows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produces an event on the outgoing arrow which satisfies the condition</a:t>
            </a:r>
          </a:p>
        </p:txBody>
      </p:sp>
      <p:pic>
        <p:nvPicPr>
          <p:cNvPr id="46084" name="Picture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13375" y="1647825"/>
            <a:ext cx="2590800" cy="12398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Conditional Node Example</a:t>
            </a:r>
          </a:p>
        </p:txBody>
      </p:sp>
      <p:sp>
        <p:nvSpPr>
          <p:cNvPr id="44035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dirty="0" smtClean="0">
              <a:cs typeface="Arial" charset="0"/>
            </a:endParaRPr>
          </a:p>
        </p:txBody>
      </p:sp>
      <p:sp>
        <p:nvSpPr>
          <p:cNvPr id="310326" name="Line 54"/>
          <p:cNvSpPr>
            <a:spLocks noChangeShapeType="1"/>
          </p:cNvSpPr>
          <p:nvPr/>
        </p:nvSpPr>
        <p:spPr bwMode="auto">
          <a:xfrm>
            <a:off x="4565650" y="2200275"/>
            <a:ext cx="0" cy="73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A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10327" name="Line 55"/>
          <p:cNvSpPr>
            <a:spLocks noChangeShapeType="1"/>
          </p:cNvSpPr>
          <p:nvPr/>
        </p:nvSpPr>
        <p:spPr bwMode="auto">
          <a:xfrm>
            <a:off x="5081588" y="3429000"/>
            <a:ext cx="520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A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10330" name="Line 58"/>
          <p:cNvSpPr>
            <a:spLocks noChangeShapeType="1"/>
          </p:cNvSpPr>
          <p:nvPr/>
        </p:nvSpPr>
        <p:spPr bwMode="auto">
          <a:xfrm>
            <a:off x="5626100" y="3406775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A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10328" name="Line 56"/>
          <p:cNvSpPr>
            <a:spLocks noChangeShapeType="1"/>
          </p:cNvSpPr>
          <p:nvPr/>
        </p:nvSpPr>
        <p:spPr bwMode="auto">
          <a:xfrm>
            <a:off x="3387725" y="3429000"/>
            <a:ext cx="665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A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10331" name="Line 59"/>
          <p:cNvSpPr>
            <a:spLocks noChangeShapeType="1"/>
          </p:cNvSpPr>
          <p:nvPr/>
        </p:nvSpPr>
        <p:spPr bwMode="auto">
          <a:xfrm>
            <a:off x="3378200" y="3406775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A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4041" name="Text Box 64"/>
          <p:cNvSpPr txBox="1">
            <a:spLocks noChangeArrowheads="1"/>
          </p:cNvSpPr>
          <p:nvPr/>
        </p:nvSpPr>
        <p:spPr bwMode="auto">
          <a:xfrm>
            <a:off x="1676400" y="3530600"/>
            <a:ext cx="153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800" dirty="0">
                <a:latin typeface="+mn-lt"/>
              </a:rPr>
              <a:t>Cost &lt; 1000</a:t>
            </a:r>
            <a:endParaRPr lang="en-US" sz="2400" dirty="0">
              <a:latin typeface="+mn-lt"/>
            </a:endParaRPr>
          </a:p>
        </p:txBody>
      </p:sp>
      <p:sp>
        <p:nvSpPr>
          <p:cNvPr id="44042" name="Text Box 65"/>
          <p:cNvSpPr txBox="1">
            <a:spLocks noChangeArrowheads="1"/>
          </p:cNvSpPr>
          <p:nvPr/>
        </p:nvSpPr>
        <p:spPr bwMode="auto">
          <a:xfrm>
            <a:off x="5778500" y="3530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800" dirty="0">
                <a:latin typeface="+mn-lt"/>
              </a:rPr>
              <a:t>Cost &gt;= 1000</a:t>
            </a:r>
            <a:endParaRPr lang="en-US" sz="2400" dirty="0">
              <a:latin typeface="+mn-lt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565650" y="2200275"/>
            <a:ext cx="1892300" cy="736600"/>
            <a:chOff x="3272" y="1328"/>
            <a:chExt cx="1192" cy="464"/>
          </a:xfrm>
        </p:grpSpPr>
        <p:sp>
          <p:nvSpPr>
            <p:cNvPr id="310339" name="Line 67"/>
            <p:cNvSpPr>
              <a:spLocks noChangeShapeType="1"/>
            </p:cNvSpPr>
            <p:nvPr/>
          </p:nvSpPr>
          <p:spPr bwMode="auto">
            <a:xfrm>
              <a:off x="3272" y="1328"/>
              <a:ext cx="0" cy="46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en-A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4049" name="Text Box 69"/>
            <p:cNvSpPr txBox="1">
              <a:spLocks noChangeArrowheads="1"/>
            </p:cNvSpPr>
            <p:nvPr/>
          </p:nvSpPr>
          <p:spPr bwMode="auto">
            <a:xfrm>
              <a:off x="3352" y="1424"/>
              <a:ext cx="11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800" dirty="0">
                  <a:solidFill>
                    <a:srgbClr val="33CC33"/>
                  </a:solidFill>
                  <a:latin typeface="+mn-lt"/>
                </a:rPr>
                <a:t>Cost = 2000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5091113" y="3406775"/>
            <a:ext cx="549275" cy="838200"/>
            <a:chOff x="3567" y="2818"/>
            <a:chExt cx="346" cy="528"/>
          </a:xfrm>
        </p:grpSpPr>
        <p:sp>
          <p:nvSpPr>
            <p:cNvPr id="310343" name="Line 71"/>
            <p:cNvSpPr>
              <a:spLocks noChangeShapeType="1"/>
            </p:cNvSpPr>
            <p:nvPr/>
          </p:nvSpPr>
          <p:spPr bwMode="auto">
            <a:xfrm flipV="1">
              <a:off x="3567" y="2832"/>
              <a:ext cx="34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en-A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10344" name="Line 72"/>
            <p:cNvSpPr>
              <a:spLocks noChangeShapeType="1"/>
            </p:cNvSpPr>
            <p:nvPr/>
          </p:nvSpPr>
          <p:spPr bwMode="auto">
            <a:xfrm>
              <a:off x="3904" y="2818"/>
              <a:ext cx="0" cy="52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en-A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pic>
        <p:nvPicPr>
          <p:cNvPr id="17" name="Picture 16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625" y="2971800"/>
            <a:ext cx="92075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OR Node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Purpose: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Split process into parallel path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dirty="0" smtClean="0">
                <a:cs typeface="Arial" charset="0"/>
              </a:rPr>
              <a:t>Activated by: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an event on </a:t>
            </a:r>
            <a:r>
              <a:rPr lang="en-US" b="1" dirty="0" smtClean="0">
                <a:cs typeface="Arial" charset="0"/>
              </a:rPr>
              <a:t>any incoming</a:t>
            </a:r>
            <a:r>
              <a:rPr lang="en-US" dirty="0" smtClean="0">
                <a:cs typeface="Arial" charset="0"/>
              </a:rPr>
              <a:t> arrow</a:t>
            </a:r>
          </a:p>
          <a:p>
            <a:pPr eaLnBrk="1" hangingPunct="1"/>
            <a:r>
              <a:rPr dirty="0" smtClean="0">
                <a:cs typeface="Arial" charset="0"/>
              </a:rPr>
              <a:t>Behavior: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produces an event </a:t>
            </a:r>
            <a:r>
              <a:rPr lang="en-US" b="1" dirty="0" smtClean="0">
                <a:cs typeface="Arial" charset="0"/>
              </a:rPr>
              <a:t>on each outgoing</a:t>
            </a:r>
            <a:r>
              <a:rPr lang="en-US" dirty="0" smtClean="0">
                <a:cs typeface="Arial" charset="0"/>
              </a:rPr>
              <a:t> arrow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dirty="0" smtClean="0">
              <a:cs typeface="Arial" charset="0"/>
            </a:endParaRPr>
          </a:p>
        </p:txBody>
      </p:sp>
      <p:pic>
        <p:nvPicPr>
          <p:cNvPr id="4813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627" y="819852"/>
            <a:ext cx="1600200" cy="286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032534" y="4146477"/>
            <a:ext cx="292100" cy="58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A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</a:endParaRPr>
          </a:p>
        </p:txBody>
      </p:sp>
      <p:sp>
        <p:nvSpPr>
          <p:cNvPr id="6" name="Line 72"/>
          <p:cNvSpPr>
            <a:spLocks noChangeShapeType="1"/>
          </p:cNvSpPr>
          <p:nvPr/>
        </p:nvSpPr>
        <p:spPr bwMode="auto">
          <a:xfrm flipH="1">
            <a:off x="7718334" y="4108377"/>
            <a:ext cx="317500" cy="635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A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</a:endParaRPr>
          </a:p>
        </p:txBody>
      </p:sp>
      <p:sp>
        <p:nvSpPr>
          <p:cNvPr id="7" name="Line 75"/>
          <p:cNvSpPr>
            <a:spLocks noChangeShapeType="1"/>
          </p:cNvSpPr>
          <p:nvPr/>
        </p:nvSpPr>
        <p:spPr bwMode="auto">
          <a:xfrm>
            <a:off x="7718334" y="5721277"/>
            <a:ext cx="317500" cy="609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A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</a:endParaRPr>
          </a:p>
        </p:txBody>
      </p:sp>
      <p:sp>
        <p:nvSpPr>
          <p:cNvPr id="8" name="Line 74"/>
          <p:cNvSpPr>
            <a:spLocks noChangeShapeType="1"/>
          </p:cNvSpPr>
          <p:nvPr/>
        </p:nvSpPr>
        <p:spPr bwMode="auto">
          <a:xfrm flipH="1">
            <a:off x="7007134" y="5708577"/>
            <a:ext cx="317500" cy="635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A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</a:endParaRPr>
          </a:p>
        </p:txBody>
      </p:sp>
      <p:pic>
        <p:nvPicPr>
          <p:cNvPr id="9" name="Picture 8" descr="Picture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4597" y="4744965"/>
            <a:ext cx="1006475" cy="96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AND Node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Purpose: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join multiple parallel process flows</a:t>
            </a:r>
          </a:p>
          <a:p>
            <a:pPr eaLnBrk="1" hangingPunct="1"/>
            <a:r>
              <a:rPr dirty="0" smtClean="0">
                <a:cs typeface="Arial" charset="0"/>
              </a:rPr>
              <a:t>Activated by: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an event on any incoming arrow</a:t>
            </a:r>
          </a:p>
          <a:p>
            <a:pPr eaLnBrk="1" hangingPunct="1"/>
            <a:r>
              <a:rPr dirty="0" smtClean="0">
                <a:cs typeface="Arial" charset="0"/>
              </a:rPr>
              <a:t>Behavior: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waits for an event on each incoming arrow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produces an event on each outgoing arrow</a:t>
            </a:r>
          </a:p>
        </p:txBody>
      </p:sp>
      <p:pic>
        <p:nvPicPr>
          <p:cNvPr id="4915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1306513"/>
            <a:ext cx="2271713" cy="274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Process Designer</a:t>
            </a:r>
          </a:p>
        </p:txBody>
      </p:sp>
      <p:pic>
        <p:nvPicPr>
          <p:cNvPr id="30723" name="Content Placeholder 8" descr="PowerUserLayou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01" t="715" r="694" b="715"/>
          <a:stretch>
            <a:fillRect/>
          </a:stretch>
        </p:blipFill>
        <p:spPr>
          <a:xfrm>
            <a:off x="1339850" y="808038"/>
            <a:ext cx="6453188" cy="5699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95675" y="2052638"/>
            <a:ext cx="2874963" cy="1909762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AU" dirty="0"/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6283325" y="1401763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10088"/>
              <a:gd name="adj5" fmla="val 139324"/>
              <a:gd name="adj6" fmla="val -5081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5000"/>
              </a:lnSpc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kumimoji="0" lang="en-US" sz="1400" dirty="0">
                <a:latin typeface="Calibri" pitchFamily="34" charset="0"/>
              </a:rPr>
              <a:t>WYSIWYG Editor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522913" y="2030413"/>
            <a:ext cx="1158875" cy="1931987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AU" dirty="0"/>
          </a:p>
        </p:txBody>
      </p:sp>
      <p:sp>
        <p:nvSpPr>
          <p:cNvPr id="14" name="AutoShape 9"/>
          <p:cNvSpPr>
            <a:spLocks/>
          </p:cNvSpPr>
          <p:nvPr/>
        </p:nvSpPr>
        <p:spPr bwMode="auto">
          <a:xfrm>
            <a:off x="7318891" y="133508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10088"/>
              <a:gd name="adj5" fmla="val 139324"/>
              <a:gd name="adj6" fmla="val -5081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5000"/>
              </a:lnSpc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kumimoji="0" lang="en-US" sz="1400" dirty="0">
                <a:latin typeface="Calibri" pitchFamily="34" charset="0"/>
              </a:rPr>
              <a:t>Palette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46450" y="4062413"/>
            <a:ext cx="4394200" cy="2146300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AU" dirty="0"/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7127875" y="3241675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10088"/>
              <a:gd name="adj5" fmla="val 139324"/>
              <a:gd name="adj6" fmla="val -5081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5000"/>
              </a:lnSpc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kumimoji="0" lang="en-US" sz="1400" dirty="0">
                <a:latin typeface="Calibri" pitchFamily="34" charset="0"/>
              </a:rPr>
              <a:t>Properties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50975" y="5194300"/>
            <a:ext cx="1768475" cy="1087438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AU" dirty="0"/>
          </a:p>
        </p:txBody>
      </p:sp>
      <p:sp>
        <p:nvSpPr>
          <p:cNvPr id="18" name="AutoShape 9"/>
          <p:cNvSpPr>
            <a:spLocks/>
          </p:cNvSpPr>
          <p:nvPr/>
        </p:nvSpPr>
        <p:spPr bwMode="auto">
          <a:xfrm>
            <a:off x="330200" y="4048125"/>
            <a:ext cx="1447800" cy="609600"/>
          </a:xfrm>
          <a:prstGeom prst="borderCallout2">
            <a:avLst>
              <a:gd name="adj1" fmla="val 95417"/>
              <a:gd name="adj2" fmla="val 49472"/>
              <a:gd name="adj3" fmla="val 165417"/>
              <a:gd name="adj4" fmla="val 67806"/>
              <a:gd name="adj5" fmla="val 202657"/>
              <a:gd name="adj6" fmla="val 79014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5000"/>
              </a:lnSpc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kumimoji="0" lang="en-US" sz="1400" dirty="0">
                <a:latin typeface="Calibri" pitchFamily="34" charset="0"/>
              </a:rPr>
              <a:t>Outline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443038" y="4019550"/>
            <a:ext cx="1768475" cy="1046163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AU" dirty="0"/>
          </a:p>
        </p:txBody>
      </p:sp>
      <p:sp>
        <p:nvSpPr>
          <p:cNvPr id="20" name="AutoShape 9"/>
          <p:cNvSpPr>
            <a:spLocks/>
          </p:cNvSpPr>
          <p:nvPr/>
        </p:nvSpPr>
        <p:spPr bwMode="auto">
          <a:xfrm>
            <a:off x="625475" y="2763838"/>
            <a:ext cx="1447800" cy="609600"/>
          </a:xfrm>
          <a:prstGeom prst="borderCallout2">
            <a:avLst>
              <a:gd name="adj1" fmla="val 95417"/>
              <a:gd name="adj2" fmla="val 49472"/>
              <a:gd name="adj3" fmla="val 165417"/>
              <a:gd name="adj4" fmla="val 67806"/>
              <a:gd name="adj5" fmla="val 202657"/>
              <a:gd name="adj6" fmla="val 79014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5000"/>
              </a:lnSpc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kumimoji="0" lang="en-US" sz="1400" dirty="0">
                <a:latin typeface="Calibri" pitchFamily="34" charset="0"/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AND Node</a:t>
            </a:r>
          </a:p>
        </p:txBody>
      </p:sp>
      <p:sp>
        <p:nvSpPr>
          <p:cNvPr id="49155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dirty="0" smtClean="0">
              <a:cs typeface="Arial" charset="0"/>
            </a:endParaRPr>
          </a:p>
        </p:txBody>
      </p:sp>
      <p:sp>
        <p:nvSpPr>
          <p:cNvPr id="308368" name="Line 144"/>
          <p:cNvSpPr>
            <a:spLocks noChangeShapeType="1"/>
          </p:cNvSpPr>
          <p:nvPr/>
        </p:nvSpPr>
        <p:spPr bwMode="auto">
          <a:xfrm flipH="1">
            <a:off x="4762500" y="2311400"/>
            <a:ext cx="31750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A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08369" name="Line 145"/>
          <p:cNvSpPr>
            <a:spLocks noChangeShapeType="1"/>
          </p:cNvSpPr>
          <p:nvPr/>
        </p:nvSpPr>
        <p:spPr bwMode="auto">
          <a:xfrm>
            <a:off x="4051300" y="2311400"/>
            <a:ext cx="3175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A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08388" name="Line 164"/>
          <p:cNvSpPr>
            <a:spLocks noChangeShapeType="1"/>
          </p:cNvSpPr>
          <p:nvPr/>
        </p:nvSpPr>
        <p:spPr bwMode="auto">
          <a:xfrm flipH="1">
            <a:off x="4051300" y="3911600"/>
            <a:ext cx="31750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A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08389" name="Line 165"/>
          <p:cNvSpPr>
            <a:spLocks noChangeShapeType="1"/>
          </p:cNvSpPr>
          <p:nvPr/>
        </p:nvSpPr>
        <p:spPr bwMode="auto">
          <a:xfrm>
            <a:off x="4762500" y="3924300"/>
            <a:ext cx="3175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A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" name="Heptagon 7"/>
          <p:cNvSpPr/>
          <p:nvPr/>
        </p:nvSpPr>
        <p:spPr bwMode="auto">
          <a:xfrm>
            <a:off x="3519488" y="1743075"/>
            <a:ext cx="477837" cy="479425"/>
          </a:xfrm>
          <a:prstGeom prst="heptagon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1</a:t>
            </a:r>
          </a:p>
        </p:txBody>
      </p:sp>
      <p:sp>
        <p:nvSpPr>
          <p:cNvPr id="9" name="Heptagon 8"/>
          <p:cNvSpPr/>
          <p:nvPr/>
        </p:nvSpPr>
        <p:spPr bwMode="auto">
          <a:xfrm>
            <a:off x="5029200" y="1754188"/>
            <a:ext cx="477838" cy="479425"/>
          </a:xfrm>
          <a:prstGeom prst="heptagon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2</a:t>
            </a:r>
          </a:p>
        </p:txBody>
      </p:sp>
      <p:sp>
        <p:nvSpPr>
          <p:cNvPr id="10" name="Heptagon 9"/>
          <p:cNvSpPr/>
          <p:nvPr/>
        </p:nvSpPr>
        <p:spPr bwMode="auto">
          <a:xfrm>
            <a:off x="3605213" y="4519613"/>
            <a:ext cx="477837" cy="477837"/>
          </a:xfrm>
          <a:prstGeom prst="heptagon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3</a:t>
            </a:r>
          </a:p>
        </p:txBody>
      </p:sp>
      <p:sp>
        <p:nvSpPr>
          <p:cNvPr id="11" name="Heptagon 10"/>
          <p:cNvSpPr/>
          <p:nvPr/>
        </p:nvSpPr>
        <p:spPr bwMode="auto">
          <a:xfrm>
            <a:off x="5040313" y="4519613"/>
            <a:ext cx="477837" cy="477837"/>
          </a:xfrm>
          <a:prstGeom prst="heptagon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4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5805488" y="2335213"/>
            <a:ext cx="1536700" cy="546100"/>
          </a:xfrm>
          <a:prstGeom prst="wedgeRectCallout">
            <a:avLst>
              <a:gd name="adj1" fmla="val -101302"/>
              <a:gd name="adj2" fmla="val 202569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Waiting …</a:t>
            </a:r>
          </a:p>
        </p:txBody>
      </p:sp>
      <p:pic>
        <p:nvPicPr>
          <p:cNvPr id="13" name="Picture 12" descr="Pictur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1150" y="2968625"/>
            <a:ext cx="901700" cy="92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308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83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3083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83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308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083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308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83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Delay Node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Purpose: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Makes the process to pause and re-start at a later time</a:t>
            </a:r>
          </a:p>
          <a:p>
            <a:pPr eaLnBrk="1" hangingPunct="1"/>
            <a:r>
              <a:rPr dirty="0" smtClean="0">
                <a:cs typeface="Arial" charset="0"/>
              </a:rPr>
              <a:t>Activated by: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an event on any incoming arrow</a:t>
            </a:r>
          </a:p>
          <a:p>
            <a:pPr eaLnBrk="1" hangingPunct="1"/>
            <a:r>
              <a:rPr dirty="0" smtClean="0">
                <a:cs typeface="Arial" charset="0"/>
              </a:rPr>
              <a:t>Behavior: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waits for specified amount of time (delay time can be defined in node property)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produces an event on each outgoing arrow</a:t>
            </a:r>
          </a:p>
        </p:txBody>
      </p:sp>
      <p:pic>
        <p:nvPicPr>
          <p:cNvPr id="5018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2363" y="1716088"/>
            <a:ext cx="706437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User Defined Attributes (UDA)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Data used by a Business Process Definition is defined using User Defined Attributes (UDA)</a:t>
            </a:r>
          </a:p>
          <a:p>
            <a:r>
              <a:rPr dirty="0" smtClean="0">
                <a:cs typeface="Arial" charset="0"/>
              </a:rPr>
              <a:t>UDA has a name, data type and optional default value</a:t>
            </a:r>
          </a:p>
          <a:p>
            <a:endParaRPr dirty="0" smtClean="0">
              <a:cs typeface="Arial" charset="0"/>
            </a:endParaRPr>
          </a:p>
          <a:p>
            <a:r>
              <a:rPr dirty="0" smtClean="0">
                <a:cs typeface="Arial" charset="0"/>
              </a:rPr>
              <a:t>Interstage BPM uses the following types</a:t>
            </a:r>
          </a:p>
          <a:p>
            <a:pPr lvl="1"/>
            <a:r>
              <a:rPr lang="en-US" dirty="0" smtClean="0">
                <a:cs typeface="Arial" charset="0"/>
              </a:rPr>
              <a:t>STRING,</a:t>
            </a:r>
          </a:p>
          <a:p>
            <a:pPr lvl="1"/>
            <a:r>
              <a:rPr lang="en-US" dirty="0" smtClean="0">
                <a:cs typeface="Arial" charset="0"/>
              </a:rPr>
              <a:t>FLOAT,</a:t>
            </a:r>
          </a:p>
          <a:p>
            <a:pPr lvl="1"/>
            <a:r>
              <a:rPr lang="en-US" dirty="0" smtClean="0">
                <a:cs typeface="Arial" charset="0"/>
              </a:rPr>
              <a:t>INTEGER, </a:t>
            </a:r>
          </a:p>
          <a:p>
            <a:pPr lvl="1"/>
            <a:r>
              <a:rPr lang="en-US" dirty="0" smtClean="0">
                <a:cs typeface="Arial" charset="0"/>
              </a:rPr>
              <a:t>LONG, </a:t>
            </a:r>
          </a:p>
          <a:p>
            <a:pPr lvl="1"/>
            <a:r>
              <a:rPr lang="en-US" dirty="0" smtClean="0">
                <a:cs typeface="Arial" charset="0"/>
              </a:rPr>
              <a:t>BOOLEAN, </a:t>
            </a:r>
          </a:p>
          <a:p>
            <a:pPr lvl="1"/>
            <a:r>
              <a:rPr lang="en-US" dirty="0" smtClean="0">
                <a:cs typeface="Arial" charset="0"/>
              </a:rPr>
              <a:t>DATE, </a:t>
            </a:r>
          </a:p>
          <a:p>
            <a:pPr lvl="1"/>
            <a:r>
              <a:rPr lang="en-US" dirty="0" smtClean="0">
                <a:cs typeface="Arial" charset="0"/>
              </a:rPr>
              <a:t>BIGDECIMAL</a:t>
            </a:r>
          </a:p>
          <a:p>
            <a:pPr lvl="1"/>
            <a:r>
              <a:rPr lang="en-US" dirty="0" smtClean="0">
                <a:cs typeface="Arial" charset="0"/>
              </a:rPr>
              <a:t>XML</a:t>
            </a:r>
          </a:p>
          <a:p>
            <a:pPr lvl="1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Reports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User Perspectives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Business User</a:t>
            </a:r>
          </a:p>
          <a:p>
            <a:pPr lvl="1" eaLnBrk="1" hangingPunct="1"/>
            <a:r>
              <a:rPr lang="en-US" dirty="0" smtClean="0"/>
              <a:t>Simplified View for Business Users</a:t>
            </a:r>
          </a:p>
          <a:p>
            <a:pPr lvl="1" eaLnBrk="1" hangingPunct="1"/>
            <a:r>
              <a:rPr lang="en-US" dirty="0" smtClean="0"/>
              <a:t>Textual View for Process Definitions</a:t>
            </a:r>
          </a:p>
          <a:p>
            <a:pPr lvl="1" eaLnBrk="1" hangingPunct="1"/>
            <a:r>
              <a:rPr lang="en-US" dirty="0" smtClean="0"/>
              <a:t>No knowledge of BPMN required</a:t>
            </a:r>
          </a:p>
          <a:p>
            <a:pPr lvl="1" eaLnBrk="1" hangingPunct="1"/>
            <a:r>
              <a:rPr lang="en-US" dirty="0" smtClean="0"/>
              <a:t>Gantt Chart View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Power User</a:t>
            </a:r>
          </a:p>
          <a:p>
            <a:pPr lvl="1" eaLnBrk="1" hangingPunct="1"/>
            <a:r>
              <a:rPr lang="en-US" dirty="0" smtClean="0"/>
              <a:t>Technical User</a:t>
            </a:r>
          </a:p>
          <a:p>
            <a:pPr lvl="1" eaLnBrk="1" hangingPunct="1"/>
            <a:r>
              <a:rPr lang="en-US" dirty="0" smtClean="0"/>
              <a:t>Process Modeling</a:t>
            </a:r>
          </a:p>
          <a:p>
            <a:pPr lvl="1" eaLnBrk="1" hangingPunct="1"/>
            <a:r>
              <a:rPr lang="en-US" dirty="0" smtClean="0"/>
              <a:t>Forms Design</a:t>
            </a:r>
          </a:p>
          <a:p>
            <a:pPr lvl="1" eaLnBrk="1" hangingPunct="1"/>
            <a:r>
              <a:rPr lang="en-US" dirty="0" smtClean="0"/>
              <a:t>Business Rules</a:t>
            </a:r>
          </a:p>
        </p:txBody>
      </p:sp>
      <p:pic>
        <p:nvPicPr>
          <p:cNvPr id="21508" name="Picture 8" descr="Perspectives.png"/>
          <p:cNvPicPr>
            <a:picLocks noChangeAspect="1"/>
          </p:cNvPicPr>
          <p:nvPr/>
        </p:nvPicPr>
        <p:blipFill>
          <a:blip r:embed="rId3" cstate="print"/>
          <a:srcRect r="358" b="5067"/>
          <a:stretch>
            <a:fillRect/>
          </a:stretch>
        </p:blipFill>
        <p:spPr bwMode="auto">
          <a:xfrm>
            <a:off x="542608" y="939483"/>
            <a:ext cx="7896225" cy="73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6207125" y="1278333"/>
            <a:ext cx="2336800" cy="508000"/>
          </a:xfrm>
          <a:prstGeom prst="rect">
            <a:avLst/>
          </a:prstGeom>
          <a:noFill/>
          <a:ln w="19050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AU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Business User Perspective</a:t>
            </a:r>
          </a:p>
        </p:txBody>
      </p:sp>
      <p:pic>
        <p:nvPicPr>
          <p:cNvPr id="22531" name="Content Placeholder 6" descr="BusUser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5913" y="1168400"/>
            <a:ext cx="8512175" cy="48704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Outline Editor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Process Outline</a:t>
            </a:r>
          </a:p>
          <a:p>
            <a:pPr lvl="1" eaLnBrk="1" hangingPunct="1"/>
            <a:r>
              <a:rPr lang="en-US" dirty="0" smtClean="0"/>
              <a:t>Name – required (no spaces)</a:t>
            </a:r>
          </a:p>
          <a:p>
            <a:pPr lvl="1" eaLnBrk="1" hangingPunct="1"/>
            <a:r>
              <a:rPr lang="en-US" dirty="0" smtClean="0"/>
              <a:t>Description</a:t>
            </a:r>
          </a:p>
          <a:p>
            <a:pPr lvl="1" eaLnBrk="1" hangingPunct="1"/>
            <a:r>
              <a:rPr lang="en-US" dirty="0" smtClean="0"/>
              <a:t>One or more Tasks</a:t>
            </a:r>
          </a:p>
          <a:p>
            <a:pPr eaLnBrk="1" hangingPunct="1"/>
            <a:r>
              <a:rPr lang="en-US" dirty="0" smtClean="0"/>
              <a:t>Task</a:t>
            </a:r>
          </a:p>
          <a:p>
            <a:pPr lvl="1" eaLnBrk="1" hangingPunct="1"/>
            <a:r>
              <a:rPr lang="en-US" dirty="0" smtClean="0"/>
              <a:t>Name</a:t>
            </a:r>
          </a:p>
          <a:p>
            <a:pPr lvl="1" eaLnBrk="1" hangingPunct="1"/>
            <a:r>
              <a:rPr lang="en-US" dirty="0" smtClean="0"/>
              <a:t>Assignee (Role)</a:t>
            </a:r>
          </a:p>
          <a:p>
            <a:pPr lvl="1" eaLnBrk="1" hangingPunct="1"/>
            <a:r>
              <a:rPr lang="en-US" dirty="0" smtClean="0"/>
              <a:t>Due Date</a:t>
            </a:r>
          </a:p>
          <a:p>
            <a:pPr lvl="1" eaLnBrk="1" hangingPunct="1"/>
            <a:r>
              <a:rPr lang="en-US" dirty="0" smtClean="0"/>
              <a:t>Duration – Days</a:t>
            </a:r>
          </a:p>
          <a:p>
            <a:pPr lvl="1" eaLnBrk="1" hangingPunct="1"/>
            <a:r>
              <a:rPr lang="en-US" dirty="0" smtClean="0"/>
              <a:t>Execution Method</a:t>
            </a:r>
          </a:p>
          <a:p>
            <a:pPr lvl="2" eaLnBrk="1" hangingPunct="1"/>
            <a:r>
              <a:rPr lang="en-US" dirty="0" smtClean="0"/>
              <a:t>Sequential</a:t>
            </a:r>
          </a:p>
          <a:p>
            <a:pPr lvl="2" eaLnBrk="1" hangingPunct="1"/>
            <a:r>
              <a:rPr lang="en-US" dirty="0" smtClean="0"/>
              <a:t>Parallel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Process Outline Editor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Tasks created in this view represent activities/nodes in the process.</a:t>
            </a:r>
          </a:p>
          <a:p>
            <a:pPr eaLnBrk="1" hangingPunct="1"/>
            <a:r>
              <a:rPr dirty="0" smtClean="0">
                <a:cs typeface="Arial" charset="0"/>
              </a:rPr>
              <a:t>Editor options include: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Add or Remove a task;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Create or Delete parallel tasks;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Make a task a subtask or a subtask a task; and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Change the order of tasks.</a:t>
            </a:r>
          </a:p>
          <a:p>
            <a:pPr eaLnBrk="1" hangingPunct="1"/>
            <a:r>
              <a:rPr dirty="0" smtClean="0">
                <a:cs typeface="Arial" charset="0"/>
              </a:rPr>
              <a:t>Process Outline Editor example …</a:t>
            </a:r>
          </a:p>
        </p:txBody>
      </p:sp>
      <p:pic>
        <p:nvPicPr>
          <p:cNvPr id="66564" name="Picture 4" descr="processOutline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1" y="4181475"/>
            <a:ext cx="7019925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From Business User to Power User Perspective</a:t>
            </a:r>
          </a:p>
        </p:txBody>
      </p:sp>
      <p:sp>
        <p:nvSpPr>
          <p:cNvPr id="76803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dirty="0" smtClean="0">
              <a:cs typeface="Arial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5436" y="1200852"/>
            <a:ext cx="7519987" cy="2206625"/>
            <a:chOff x="363558" y="934341"/>
            <a:chExt cx="7520554" cy="2208110"/>
          </a:xfrm>
        </p:grpSpPr>
        <p:pic>
          <p:nvPicPr>
            <p:cNvPr id="73742" name="Picture 5" descr="processOutline7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58" y="934341"/>
              <a:ext cx="7215731" cy="22081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Hexagon 11"/>
            <p:cNvSpPr/>
            <p:nvPr/>
          </p:nvSpPr>
          <p:spPr bwMode="auto">
            <a:xfrm>
              <a:off x="7193498" y="1761985"/>
              <a:ext cx="690614" cy="595714"/>
            </a:xfrm>
            <a:prstGeom prst="hexagon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FFFF"/>
                  </a:solidFill>
                </a:rPr>
                <a:t>A</a:t>
              </a:r>
            </a:p>
          </p:txBody>
        </p:sp>
      </p:grpSp>
      <p:sp>
        <p:nvSpPr>
          <p:cNvPr id="19" name="Rectangular Callout 18"/>
          <p:cNvSpPr>
            <a:spLocks noChangeArrowheads="1"/>
          </p:cNvSpPr>
          <p:nvPr/>
        </p:nvSpPr>
        <p:spPr bwMode="auto">
          <a:xfrm>
            <a:off x="6146800" y="1046163"/>
            <a:ext cx="2203450" cy="528637"/>
          </a:xfrm>
          <a:prstGeom prst="wedgeRectCallout">
            <a:avLst>
              <a:gd name="adj1" fmla="val -97625"/>
              <a:gd name="adj2" fmla="val 79921"/>
            </a:avLst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+mn-lt"/>
                <a:cs typeface="Arial" charset="0"/>
              </a:rPr>
              <a:t>Parallel tasks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Power User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Process Modeling for Analysts and Developers</a:t>
            </a:r>
          </a:p>
          <a:p>
            <a:pPr eaLnBrk="1" hangingPunct="1"/>
            <a:r>
              <a:rPr lang="en-US" dirty="0" smtClean="0"/>
              <a:t>Based on BPMN specification</a:t>
            </a:r>
          </a:p>
          <a:p>
            <a:pPr eaLnBrk="1" hangingPunct="1"/>
            <a:r>
              <a:rPr lang="en-US" dirty="0" smtClean="0"/>
              <a:t>Add due dates, timers, actions </a:t>
            </a:r>
          </a:p>
          <a:p>
            <a:pPr eaLnBrk="1" hangingPunct="1"/>
            <a:r>
              <a:rPr lang="en-US" dirty="0" smtClean="0"/>
              <a:t>Create Business Rules</a:t>
            </a:r>
          </a:p>
          <a:p>
            <a:pPr eaLnBrk="1" hangingPunct="1"/>
            <a:r>
              <a:rPr lang="en-US" dirty="0" smtClean="0"/>
              <a:t>Create 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Power User Perspective</a:t>
            </a:r>
          </a:p>
        </p:txBody>
      </p:sp>
      <p:pic>
        <p:nvPicPr>
          <p:cNvPr id="23555" name="Content Placeholder 4" descr="PowerUser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4488" y="1155700"/>
            <a:ext cx="8455025" cy="48402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IBPM INT 1 (FAS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9438</TotalTime>
  <Words>1459</Words>
  <Application>Microsoft Office PowerPoint</Application>
  <PresentationFormat>On-screen Show (4:3)</PresentationFormat>
  <Paragraphs>269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IBPM INT 1 (FAST)</vt:lpstr>
      <vt:lpstr>Studio modeling basics</vt:lpstr>
      <vt:lpstr>Process Designer</vt:lpstr>
      <vt:lpstr>User Perspectives</vt:lpstr>
      <vt:lpstr>Business User Perspective</vt:lpstr>
      <vt:lpstr>Process Outline Editor</vt:lpstr>
      <vt:lpstr>Process Outline Editor</vt:lpstr>
      <vt:lpstr>From Business User to Power User Perspective</vt:lpstr>
      <vt:lpstr>Power User</vt:lpstr>
      <vt:lpstr>Power User Perspective</vt:lpstr>
      <vt:lpstr>Studio Node Palette</vt:lpstr>
      <vt:lpstr>Process Nodes</vt:lpstr>
      <vt:lpstr>Start Node</vt:lpstr>
      <vt:lpstr>Exit Node</vt:lpstr>
      <vt:lpstr>Arrow</vt:lpstr>
      <vt:lpstr>Activity Node</vt:lpstr>
      <vt:lpstr>Conditional Node</vt:lpstr>
      <vt:lpstr>Conditional Node Example</vt:lpstr>
      <vt:lpstr>OR Node</vt:lpstr>
      <vt:lpstr>AND Node</vt:lpstr>
      <vt:lpstr>AND Node</vt:lpstr>
      <vt:lpstr>Delay Node</vt:lpstr>
      <vt:lpstr>User Defined Attributes (UDA)</vt:lpstr>
      <vt:lpstr>View Report</vt:lpstr>
    </vt:vector>
  </TitlesOfParts>
  <Company>Fujitsu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BPM Concepts</dc:title>
  <dc:creator>Tony</dc:creator>
  <cp:lastModifiedBy>Fujitsu</cp:lastModifiedBy>
  <cp:revision>783</cp:revision>
  <cp:lastPrinted>2000-03-15T23:39:50Z</cp:lastPrinted>
  <dcterms:created xsi:type="dcterms:W3CDTF">1995-06-02T22:11:14Z</dcterms:created>
  <dcterms:modified xsi:type="dcterms:W3CDTF">2012-03-12T12:04:59Z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6/17/97</vt:lpwstr>
  </property>
</Properties>
</file>