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1"/>
  </p:sldMasterIdLst>
  <p:notesMasterIdLst>
    <p:notesMasterId r:id="rId40"/>
  </p:notesMasterIdLst>
  <p:handoutMasterIdLst>
    <p:handoutMasterId r:id="rId41"/>
  </p:handoutMasterIdLst>
  <p:sldIdLst>
    <p:sldId id="1065" r:id="rId2"/>
    <p:sldId id="1066" r:id="rId3"/>
    <p:sldId id="1067" r:id="rId4"/>
    <p:sldId id="1068" r:id="rId5"/>
    <p:sldId id="1069" r:id="rId6"/>
    <p:sldId id="1070" r:id="rId7"/>
    <p:sldId id="1071" r:id="rId8"/>
    <p:sldId id="1072" r:id="rId9"/>
    <p:sldId id="1073" r:id="rId10"/>
    <p:sldId id="1075" r:id="rId11"/>
    <p:sldId id="1076" r:id="rId12"/>
    <p:sldId id="1077" r:id="rId13"/>
    <p:sldId id="1078" r:id="rId14"/>
    <p:sldId id="1079" r:id="rId15"/>
    <p:sldId id="1080" r:id="rId16"/>
    <p:sldId id="1081" r:id="rId17"/>
    <p:sldId id="1082" r:id="rId18"/>
    <p:sldId id="1083" r:id="rId19"/>
    <p:sldId id="1084" r:id="rId20"/>
    <p:sldId id="1085" r:id="rId21"/>
    <p:sldId id="1086" r:id="rId22"/>
    <p:sldId id="1087" r:id="rId23"/>
    <p:sldId id="1088" r:id="rId24"/>
    <p:sldId id="1089" r:id="rId25"/>
    <p:sldId id="1090" r:id="rId26"/>
    <p:sldId id="1091" r:id="rId27"/>
    <p:sldId id="1092" r:id="rId28"/>
    <p:sldId id="1093" r:id="rId29"/>
    <p:sldId id="1094" r:id="rId30"/>
    <p:sldId id="1095" r:id="rId31"/>
    <p:sldId id="1096" r:id="rId32"/>
    <p:sldId id="1097" r:id="rId33"/>
    <p:sldId id="1098" r:id="rId34"/>
    <p:sldId id="1099" r:id="rId35"/>
    <p:sldId id="1100" r:id="rId36"/>
    <p:sldId id="1101" r:id="rId37"/>
    <p:sldId id="1102" r:id="rId38"/>
    <p:sldId id="1103" r:id="rId39"/>
  </p:sldIdLst>
  <p:sldSz cx="9144000" cy="6858000" type="screen4x3"/>
  <p:notesSz cx="6858000" cy="9144000"/>
  <p:custDataLst>
    <p:tags r:id="rId42"/>
  </p:custDataLst>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9090AC"/>
    <a:srgbClr val="FF0000"/>
    <a:srgbClr val="33CC33"/>
    <a:srgbClr val="66FF33"/>
    <a:srgbClr val="99CCFF"/>
    <a:srgbClr val="66CCFF"/>
    <a:srgbClr val="33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85" autoAdjust="0"/>
    <p:restoredTop sz="85419" autoAdjust="0"/>
  </p:normalViewPr>
  <p:slideViewPr>
    <p:cSldViewPr snapToGrid="0">
      <p:cViewPr>
        <p:scale>
          <a:sx n="90" d="100"/>
          <a:sy n="90" d="100"/>
        </p:scale>
        <p:origin x="-606" y="-7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214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5450"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l" defTabSz="925513" eaLnBrk="0" hangingPunct="0">
              <a:defRPr sz="1200" b="0"/>
            </a:lvl1pPr>
          </a:lstStyle>
          <a:p>
            <a:pPr>
              <a:defRPr/>
            </a:pPr>
            <a:endParaRPr lang="en-GB"/>
          </a:p>
        </p:txBody>
      </p:sp>
      <p:sp>
        <p:nvSpPr>
          <p:cNvPr id="3075" name="Rectangle 3"/>
          <p:cNvSpPr>
            <a:spLocks noGrp="1" noChangeArrowheads="1"/>
          </p:cNvSpPr>
          <p:nvPr>
            <p:ph type="dt" sz="quarter" idx="1"/>
          </p:nvPr>
        </p:nvSpPr>
        <p:spPr bwMode="auto">
          <a:xfrm>
            <a:off x="3856038" y="0"/>
            <a:ext cx="2967037" cy="492125"/>
          </a:xfrm>
          <a:prstGeom prst="rect">
            <a:avLst/>
          </a:prstGeom>
          <a:noFill/>
          <a:ln w="9525">
            <a:noFill/>
            <a:miter lim="800000"/>
            <a:headEnd/>
            <a:tailEnd/>
          </a:ln>
        </p:spPr>
        <p:txBody>
          <a:bodyPr vert="horz" wrap="square" lIns="92806" tIns="46404" rIns="92806" bIns="46404" numCol="1" anchor="t" anchorCtr="0" compatLnSpc="1">
            <a:prstTxWarp prst="textNoShape">
              <a:avLst/>
            </a:prstTxWarp>
          </a:bodyPr>
          <a:lstStyle>
            <a:lvl1pPr algn="r" defTabSz="925513" eaLnBrk="0" hangingPunct="0">
              <a:defRPr sz="1200" b="0"/>
            </a:lvl1pPr>
          </a:lstStyle>
          <a:p>
            <a:pPr>
              <a:defRPr/>
            </a:pPr>
            <a:endParaRPr lang="en-GB"/>
          </a:p>
        </p:txBody>
      </p:sp>
      <p:sp>
        <p:nvSpPr>
          <p:cNvPr id="3076" name="Rectangle 4"/>
          <p:cNvSpPr>
            <a:spLocks noGrp="1" noChangeArrowheads="1"/>
          </p:cNvSpPr>
          <p:nvPr>
            <p:ph type="ftr" sz="quarter" idx="2"/>
          </p:nvPr>
        </p:nvSpPr>
        <p:spPr bwMode="auto">
          <a:xfrm>
            <a:off x="0" y="9450388"/>
            <a:ext cx="2965450"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l" defTabSz="925513" eaLnBrk="0" hangingPunct="0">
              <a:defRPr sz="1200" b="0"/>
            </a:lvl1pPr>
          </a:lstStyle>
          <a:p>
            <a:pPr>
              <a:defRPr/>
            </a:pPr>
            <a:endParaRPr lang="en-GB"/>
          </a:p>
        </p:txBody>
      </p:sp>
      <p:sp>
        <p:nvSpPr>
          <p:cNvPr id="3077" name="Rectangle 5"/>
          <p:cNvSpPr>
            <a:spLocks noGrp="1" noChangeArrowheads="1"/>
          </p:cNvSpPr>
          <p:nvPr>
            <p:ph type="sldNum" sz="quarter" idx="3"/>
          </p:nvPr>
        </p:nvSpPr>
        <p:spPr bwMode="auto">
          <a:xfrm>
            <a:off x="3856038" y="9450388"/>
            <a:ext cx="2967037" cy="490537"/>
          </a:xfrm>
          <a:prstGeom prst="rect">
            <a:avLst/>
          </a:prstGeom>
          <a:noFill/>
          <a:ln w="9525">
            <a:noFill/>
            <a:miter lim="800000"/>
            <a:headEnd/>
            <a:tailEnd/>
          </a:ln>
        </p:spPr>
        <p:txBody>
          <a:bodyPr vert="horz" wrap="square" lIns="92806" tIns="46404" rIns="92806" bIns="46404" numCol="1" anchor="b" anchorCtr="0" compatLnSpc="1">
            <a:prstTxWarp prst="textNoShape">
              <a:avLst/>
            </a:prstTxWarp>
          </a:bodyPr>
          <a:lstStyle>
            <a:lvl1pPr algn="r" defTabSz="925513" eaLnBrk="0" hangingPunct="0">
              <a:defRPr sz="1200" b="0"/>
            </a:lvl1pPr>
          </a:lstStyle>
          <a:p>
            <a:pPr>
              <a:defRPr/>
            </a:pPr>
            <a:r>
              <a:rPr lang="en-US"/>
              <a: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outerShdw blurRad="38100" dist="38100" dir="2700000" algn="tl">
                    <a:srgbClr val="C0C0C0"/>
                  </a:outerShdw>
                </a:effectLst>
              </a:defRPr>
            </a:lvl1pPr>
          </a:lstStyle>
          <a:p>
            <a:pPr>
              <a:defRPr/>
            </a:pPr>
            <a:endParaRPr lang="en-GB"/>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effectLst>
                  <a:outerShdw blurRad="38100" dist="38100" dir="2700000" algn="tl">
                    <a:srgbClr val="C0C0C0"/>
                  </a:outerShdw>
                </a:effectLst>
              </a:defRPr>
            </a:lvl1pPr>
          </a:lstStyle>
          <a:p>
            <a:pPr>
              <a:defRPr/>
            </a:pPr>
            <a:endParaRPr lang="en-GB"/>
          </a:p>
        </p:txBody>
      </p:sp>
      <p:sp>
        <p:nvSpPr>
          <p:cNvPr id="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outerShdw blurRad="38100" dist="38100" dir="2700000" algn="tl">
                    <a:srgbClr val="C0C0C0"/>
                  </a:outerShdw>
                </a:effectLst>
              </a:defRPr>
            </a:lvl1pPr>
          </a:lstStyle>
          <a:p>
            <a:pPr>
              <a:defRPr/>
            </a:pPr>
            <a:r>
              <a:rPr lang="en-US"/>
              <a:t>‹#›</a:t>
            </a:r>
          </a:p>
        </p:txBody>
      </p:sp>
    </p:spTree>
  </p:cSld>
  <p:clrMap bg1="lt1" tx1="dk1" bg2="lt2" tx2="dk2" accent1="accent1" accent2="accent2" accent3="accent3" accent4="accent4" accent5="accent5" accent6="accent6" hlink="hlink" folHlink="folHlink"/>
  <p:notesStyle>
    <a:lvl1pPr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1pPr>
    <a:lvl2pPr marL="358775" indent="-358775" algn="l" defTabSz="358775" rtl="0" eaLnBrk="0" fontAlgn="base" hangingPunct="0">
      <a:spcBef>
        <a:spcPct val="0"/>
      </a:spcBef>
      <a:spcAft>
        <a:spcPct val="0"/>
      </a:spcAft>
      <a:buFont typeface="Courier New" pitchFamily="49" charset="0"/>
      <a:buChar char="o"/>
      <a:tabLst>
        <a:tab pos="358775" algn="l"/>
      </a:tabLst>
      <a:defRPr sz="1200" kern="1200">
        <a:solidFill>
          <a:schemeClr val="tx1"/>
        </a:solidFill>
        <a:latin typeface="+mn-lt"/>
        <a:ea typeface="+mn-ea"/>
        <a:cs typeface="+mn-cs"/>
      </a:defRPr>
    </a:lvl2pPr>
    <a:lvl3pPr marL="719138" indent="-358775" algn="l" defTabSz="358775" rtl="0" eaLnBrk="0" fontAlgn="base" hangingPunct="0">
      <a:spcBef>
        <a:spcPct val="0"/>
      </a:spcBef>
      <a:spcAft>
        <a:spcPct val="0"/>
      </a:spcAft>
      <a:buFont typeface="Wingdings" pitchFamily="2" charset="2"/>
      <a:buChar char="§"/>
      <a:tabLst>
        <a:tab pos="358775" algn="l"/>
      </a:tabLst>
      <a:defRPr sz="1200" kern="1200">
        <a:solidFill>
          <a:schemeClr val="tx1"/>
        </a:solidFill>
        <a:latin typeface="+mn-lt"/>
        <a:ea typeface="+mn-ea"/>
        <a:cs typeface="+mn-cs"/>
      </a:defRPr>
    </a:lvl3pPr>
    <a:lvl4pPr marL="1079500" indent="-358775" algn="l" defTabSz="358775" rtl="0" eaLnBrk="0" fontAlgn="base" hangingPunct="0">
      <a:spcBef>
        <a:spcPct val="0"/>
      </a:spcBef>
      <a:spcAft>
        <a:spcPct val="0"/>
      </a:spcAft>
      <a:buFont typeface="Calibri" pitchFamily="34" charset="0"/>
      <a:buChar char="–"/>
      <a:tabLst>
        <a:tab pos="358775" algn="l"/>
      </a:tabLst>
      <a:defRPr sz="1200" kern="1200">
        <a:solidFill>
          <a:schemeClr val="tx1"/>
        </a:solidFill>
        <a:latin typeface="+mn-lt"/>
        <a:ea typeface="+mn-ea"/>
        <a:cs typeface="+mn-cs"/>
      </a:defRPr>
    </a:lvl4pPr>
    <a:lvl5pPr marL="1439863" algn="l" defTabSz="358775" rtl="0" eaLnBrk="0" fontAlgn="base" hangingPunct="0">
      <a:spcBef>
        <a:spcPct val="0"/>
      </a:spcBef>
      <a:spcAft>
        <a:spcPct val="0"/>
      </a:spcAft>
      <a:tabLst>
        <a:tab pos="358775" algn="l"/>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6979"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p:cNvSpPr>
          <p:nvPr>
            <p:ph type="sldImg"/>
          </p:nvPr>
        </p:nvSpPr>
        <p:spPr bwMode="auto">
          <a:xfrm>
            <a:off x="1144588" y="685800"/>
            <a:ext cx="4572000" cy="3429000"/>
          </a:xfrm>
          <a:prstGeom prst="rect">
            <a:avLst/>
          </a:prstGeom>
          <a:noFill/>
          <a:ln w="12700">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latin typeface="Times New Roman"/>
              </a:rPr>
              <a:t>Generic Java Actions </a:t>
            </a:r>
            <a:r>
              <a:rPr lang="en-US" dirty="0" smtClean="0">
                <a:latin typeface="Times New Roman"/>
              </a:rPr>
              <a:t>allow you to execute Java methods that are outside the scope of Interstage BPM. They enable you to customize process execution using methods of Java classes that you have implemented yourself. </a:t>
            </a:r>
          </a:p>
          <a:p>
            <a:endParaRPr lang="en-US" dirty="0" smtClean="0">
              <a:latin typeface="Times New Roman"/>
            </a:endParaRPr>
          </a:p>
          <a:p>
            <a:r>
              <a:rPr lang="en-US" b="1" dirty="0" smtClean="0">
                <a:latin typeface="Times New Roman"/>
              </a:rPr>
              <a:t>No-Operation Java Actions </a:t>
            </a:r>
            <a:r>
              <a:rPr lang="en-US" dirty="0" smtClean="0">
                <a:latin typeface="Times New Roman"/>
              </a:rPr>
              <a:t>are built-in Java Actions that specify no operation. These Java Actions allow you to catch a Java Action exception without executing any additional actions. Using No-Operation Java Actions, Interstage BPM simply moves on to the next sequential instruction.</a:t>
            </a:r>
          </a:p>
          <a:p>
            <a:endParaRPr lang="en-US" dirty="0" smtClean="0">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4691"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Agents are another mechanism available to add functionality to a Business Process. A agent is assigned to the Process Definition as a Role and allows a Node or activity in a Process Definition to execute without user interaction and can execute asynchronously. Interstage BPM provides prebuilt agents that can communicate using FTP or HTTP and custom agents can also be created and added using the Model API.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5715"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Using the Model API custom agents can be created by defining a Java class that implements the ActionAgentInvoke interface. The custom agent class will need to implement one method called invokeService that takes the following argument types.</a:t>
            </a:r>
          </a:p>
          <a:p>
            <a:r>
              <a:rPr lang="en-US" dirty="0" smtClean="0"/>
              <a:t>ServerEnactmentContext and a String argument that if used is the filename to a configuration file.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7763" name="Rectangle 3"/>
          <p:cNvSpPr>
            <a:spLocks noGrp="1" noChangeArrowheads="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In addition to the Java class, Agents require a xml configuration file. In the agent configuration file displayed we can see the areas in blue are the supplied values contained within the xml tags. The name tag is the name of the Agent and is the value used to reference the Agent by and must begin with an @ sign. A description that describes the purpose or use of the agent, RetryInterval value time between retries, EscalationInterval number of times to retry, the Java class name of the Agent, an optional classpath or otherwise can be left blank and lastly a optional config file name that is passed to the agent when invoked.</a:t>
            </a:r>
          </a:p>
          <a:p>
            <a:r>
              <a:rPr lang="en-US" dirty="0" smtClean="0"/>
              <a:t>Only one Agent config xml file per Workflow Application but the config file can contain several Agent definitions.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7763" name="Rectangle 3"/>
          <p:cNvSpPr>
            <a:spLocks noGrp="1" noChangeArrowheads="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In addition to the Java class, Agents require a xml configuration file. In the agent configuration file displayed we can see the areas in blue are the supplied values contained within the xml tags. The name tag is the name of the Agent and is the value used to reference the Agent by and must begin with an @ sign. A description that describes the purpose or use of the agent, RetryInterval value time between retries, EscalationInterval number of times to retry, the Java class name of the Agent, an optional classpath or otherwise can be left blank and lastly a optional config file name that is passed to the agent when invoked.</a:t>
            </a:r>
          </a:p>
          <a:p>
            <a:r>
              <a:rPr lang="en-US" dirty="0" smtClean="0"/>
              <a:t>Only one Agent config xml file per Workflow Application but the config file can contain several Agent definitions.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252931" name="Notes Placeholder 2"/>
          <p:cNvSpPr>
            <a:spLocks noGrp="1"/>
          </p:cNvSpPr>
          <p:nvPr>
            <p:ph type="body" idx="1"/>
          </p:nvPr>
        </p:nvSpPr>
        <p:spPr bwMode="auto">
          <a:xfrm>
            <a:off x="685800" y="4343985"/>
            <a:ext cx="5486400" cy="4114508"/>
          </a:xfrm>
          <a:prstGeom prst="rect">
            <a:avLst/>
          </a:prstGeom>
          <a:noFill/>
          <a:ln>
            <a:miter lim="800000"/>
            <a:headEnd/>
            <a:tailEnd/>
          </a:ln>
        </p:spPr>
        <p:txBody>
          <a:bodyPr/>
          <a:lstStyle/>
          <a:p>
            <a:r>
              <a:rPr lang="en-US" dirty="0" smtClean="0"/>
              <a:t>Agents are assigned as a Role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9811"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Triggers add the ability for a Business Process to be notified of external events such as incoming data from an email or data placed in directory in the file system.  A Trigger can be configured to respond to these events at the Process level or Node level. A Trigger can create a Process Instance from the incoming data or be used by a Node to decide which path to take in the Workflow.</a:t>
            </a:r>
          </a:p>
          <a:p>
            <a:r>
              <a:rPr lang="en-US" dirty="0" smtClean="0"/>
              <a:t>Incoming data must be defined in well formed XML and mapped to a Process Definitions UDAs.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9811"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Triggers add the ability for a Business Process to be notified of external events such as incoming data from an email or data placed in directory in the file system.  A Trigger can be configured to respond to these events at the Process level or Node level. A Trigger can create a Process Instance from the incoming data or be used by a Node to decide which path to take in the Workflow.</a:t>
            </a:r>
          </a:p>
          <a:p>
            <a:r>
              <a:rPr lang="en-US" dirty="0" smtClean="0"/>
              <a:t>Incoming data must be defined in well formed XML and mapped to a Process Definitions UDAs.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0835" name="Rectangle 3"/>
          <p:cNvSpPr>
            <a:spLocks noGrp="1" noChangeArrowheads="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Using Interstage BPM Studio create a File Listener on the Workflow Application and then edit the File Listener configuration file and specify the directory the of incoming files. That’s all that’s required to adding a File Listener Trigger to a Workflow Application. The last step is to configure the Process Definition and decide how it will respond to the Trigger and this step will be covered in the Extending IBPM module.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2883"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We now look at Timers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3907"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Timers assist the execution of a Process Definition by executing at some specified time either at the Plan level or Node level. Example a Timer could be assigned to an Activity and configured to execute after 1 minute from the time the Activity became active. There are four different types of timing that can be assigned to a Timer.</a:t>
            </a:r>
          </a:p>
          <a:p>
            <a:r>
              <a:rPr lang="en-US" dirty="0" smtClean="0"/>
              <a:t>1) Absolute – on this date and time, 2) Calendar – relative time based on 24hr working day when the execution occurs within the Business Process, 3) Business – is similar to the Calendar option except times are calculated on business operating hours and Business Calendars(s) are defined by the business, 4) Lastly Advanced using Java Script language expressions a time can be programmed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3907" name="Notes Placeholder 2"/>
          <p:cNvSpPr>
            <a:spLocks noGrp="1"/>
          </p:cNvSpPr>
          <p:nvPr>
            <p:ph type="body" idx="1"/>
          </p:nvPr>
        </p:nvSpPr>
        <p:spPr bwMode="auto">
          <a:xfrm>
            <a:off x="685800" y="4344027"/>
            <a:ext cx="5486400" cy="4114488"/>
          </a:xfrm>
          <a:prstGeom prst="rect">
            <a:avLst/>
          </a:prstGeom>
          <a:noFill/>
          <a:ln>
            <a:miter lim="800000"/>
            <a:headEnd/>
            <a:tailEnd/>
          </a:ln>
        </p:spPr>
        <p:txBody>
          <a:bodyPr/>
          <a:lstStyle/>
          <a:p>
            <a:r>
              <a:rPr lang="en-US" dirty="0" smtClean="0"/>
              <a:t>Timers assist the execution of a Process Definition by executing at some specified time either at the Plan level or Node level. Example a Timer could be assigned to an Activity and configured to execute after 1 minute from the time the Activity became active. There are four different types of timing that can be assigned to a Timer.</a:t>
            </a:r>
          </a:p>
          <a:p>
            <a:r>
              <a:rPr lang="en-US" dirty="0" smtClean="0"/>
              <a:t>1) Absolute – on this date and time, 2) Calendar – relative time based on 24hr working day when the execution occurs within the Business Process, 3) Business – is similar to the Calendar option except times are calculated on business operating hours and Business Calendars(s) are defined by the business, 4) Lastly Advanced using Java Script language expressions a time can be programmed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2" y="8686800"/>
            <a:ext cx="2971800" cy="457200"/>
          </a:xfrm>
          <a:prstGeom prst="rect">
            <a:avLst/>
          </a:prstGeom>
          <a:noFill/>
          <a:ln>
            <a:miter lim="800000"/>
            <a:headEnd/>
            <a:tailEnd/>
          </a:ln>
        </p:spPr>
        <p:txBody>
          <a:bodyPr lIns="91424" tIns="45712" rIns="91424" bIns="45712" anchor="b"/>
          <a:lstStyle/>
          <a:p>
            <a:pPr algn="r">
              <a:defRPr/>
            </a:pPr>
            <a:fld id="{FCD34436-463C-4B52-81DB-5102A285EFBC}" type="slidenum">
              <a:rPr lang="en-US" sz="1200">
                <a:effectLst>
                  <a:outerShdw blurRad="38100" dist="38100" dir="2700000" algn="tl">
                    <a:srgbClr val="C0C0C0"/>
                  </a:outerShdw>
                </a:effectLst>
                <a:latin typeface="Times New Roman"/>
              </a:rPr>
              <a:pPr algn="r">
                <a:defRPr/>
              </a:pPr>
              <a:t>30</a:t>
            </a:fld>
            <a:endParaRPr lang="en-US" sz="1200" dirty="0">
              <a:effectLst>
                <a:outerShdw blurRad="38100" dist="38100" dir="2700000" algn="tl">
                  <a:srgbClr val="C0C0C0"/>
                </a:outerShdw>
              </a:effectLst>
              <a:latin typeface="Times New Roman"/>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a:ln/>
        </p:spPr>
        <p:txBody>
          <a:bodyPr lIns="91413" tIns="45705" rIns="91413" bIns="45705"/>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2" y="8686800"/>
            <a:ext cx="2971800" cy="457200"/>
          </a:xfrm>
          <a:prstGeom prst="rect">
            <a:avLst/>
          </a:prstGeom>
          <a:noFill/>
          <a:ln>
            <a:miter lim="800000"/>
            <a:headEnd/>
            <a:tailEnd/>
          </a:ln>
        </p:spPr>
        <p:txBody>
          <a:bodyPr lIns="91424" tIns="45712" rIns="91424" bIns="45712" anchor="b"/>
          <a:lstStyle/>
          <a:p>
            <a:pPr algn="r">
              <a:defRPr/>
            </a:pPr>
            <a:fld id="{FCD34436-463C-4B52-81DB-5102A285EFBC}" type="slidenum">
              <a:rPr lang="en-US" sz="1200">
                <a:effectLst>
                  <a:outerShdw blurRad="38100" dist="38100" dir="2700000" algn="tl">
                    <a:srgbClr val="C0C0C0"/>
                  </a:outerShdw>
                </a:effectLst>
                <a:latin typeface="Times New Roman"/>
              </a:rPr>
              <a:pPr algn="r">
                <a:defRPr/>
              </a:pPr>
              <a:t>31</a:t>
            </a:fld>
            <a:endParaRPr lang="en-US" sz="1200" dirty="0">
              <a:effectLst>
                <a:outerShdw blurRad="38100" dist="38100" dir="2700000" algn="tl">
                  <a:srgbClr val="C0C0C0"/>
                </a:outerShdw>
              </a:effectLst>
              <a:latin typeface="Times New Roman"/>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a:ln/>
        </p:spPr>
        <p:txBody>
          <a:bodyPr lIns="91413" tIns="45705" rIns="91413" bIns="45705"/>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2" y="8686800"/>
            <a:ext cx="2971800" cy="457200"/>
          </a:xfrm>
          <a:prstGeom prst="rect">
            <a:avLst/>
          </a:prstGeom>
          <a:noFill/>
          <a:ln>
            <a:miter lim="800000"/>
            <a:headEnd/>
            <a:tailEnd/>
          </a:ln>
        </p:spPr>
        <p:txBody>
          <a:bodyPr lIns="91424" tIns="45712" rIns="91424" bIns="45712" anchor="b"/>
          <a:lstStyle/>
          <a:p>
            <a:pPr algn="r">
              <a:defRPr/>
            </a:pPr>
            <a:fld id="{EC48F63A-1BC1-4C3F-AEA1-5D061398E418}" type="slidenum">
              <a:rPr lang="en-US" sz="1200">
                <a:effectLst>
                  <a:outerShdw blurRad="38100" dist="38100" dir="2700000" algn="tl">
                    <a:srgbClr val="C0C0C0"/>
                  </a:outerShdw>
                </a:effectLst>
                <a:latin typeface="Times New Roman"/>
              </a:rPr>
              <a:pPr algn="r">
                <a:defRPr/>
              </a:pPr>
              <a:t>32</a:t>
            </a:fld>
            <a:endParaRPr lang="en-US" sz="1200" dirty="0">
              <a:effectLst>
                <a:outerShdw blurRad="38100" dist="38100" dir="2700000" algn="tl">
                  <a:srgbClr val="C0C0C0"/>
                </a:outerShdw>
              </a:effectLst>
              <a:latin typeface="Times New Roman"/>
            </a:endParaRPr>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p:spPr>
        <p:txBody>
          <a:bodyPr lIns="91413" tIns="45705" rIns="91413" bIns="45705"/>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86202" y="8686800"/>
            <a:ext cx="2971800" cy="457200"/>
          </a:xfrm>
          <a:prstGeom prst="rect">
            <a:avLst/>
          </a:prstGeom>
          <a:noFill/>
          <a:ln>
            <a:miter lim="800000"/>
            <a:headEnd/>
            <a:tailEnd/>
          </a:ln>
        </p:spPr>
        <p:txBody>
          <a:bodyPr lIns="91424" tIns="45712" rIns="91424" bIns="45712" anchor="b"/>
          <a:lstStyle/>
          <a:p>
            <a:pPr algn="r">
              <a:defRPr/>
            </a:pPr>
            <a:fld id="{A1656DA5-C6C8-4414-8E3F-8E60603755E0}" type="slidenum">
              <a:rPr lang="en-US" sz="1200">
                <a:effectLst>
                  <a:outerShdw blurRad="38100" dist="38100" dir="2700000" algn="tl">
                    <a:srgbClr val="C0C0C0"/>
                  </a:outerShdw>
                </a:effectLst>
                <a:latin typeface="Times New Roman"/>
              </a:rPr>
              <a:pPr algn="r">
                <a:defRPr/>
              </a:pPr>
              <a:t>33</a:t>
            </a:fld>
            <a:endParaRPr lang="en-US" sz="1200" dirty="0">
              <a:effectLst>
                <a:outerShdw blurRad="38100" dist="38100" dir="2700000" algn="tl">
                  <a:srgbClr val="C0C0C0"/>
                </a:outerShdw>
              </a:effectLst>
              <a:latin typeface="Times New Roman"/>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a:ln/>
        </p:spPr>
        <p:txBody>
          <a:bodyPr lIns="91413" tIns="45705" rIns="91413" bIns="45705"/>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smtClean="0"/>
              <a: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bwMode="auto">
          <a:xfrm>
            <a:off x="1146175" y="687388"/>
            <a:ext cx="4567238" cy="3425825"/>
          </a:xfrm>
          <a:prstGeom prst="rect">
            <a:avLst/>
          </a:prstGeom>
          <a:solidFill>
            <a:srgbClr val="FFFFFF"/>
          </a:solidFill>
          <a:ln>
            <a:solidFill>
              <a:srgbClr val="000000"/>
            </a:solidFill>
            <a:miter lim="800000"/>
            <a:headEnd/>
            <a:tailEnd/>
          </a:ln>
        </p:spPr>
      </p:sp>
      <p:sp>
        <p:nvSpPr>
          <p:cNvPr id="272387" name="Rectangle 3"/>
          <p:cNvSpPr>
            <a:spLocks noGrp="1" noChangeArrowheads="1"/>
          </p:cNvSpPr>
          <p:nvPr>
            <p:ph type="body" idx="1"/>
          </p:nvPr>
        </p:nvSpPr>
        <p:spPr bwMode="auto">
          <a:xfrm>
            <a:off x="914935" y="4342524"/>
            <a:ext cx="5028132" cy="4114507"/>
          </a:xfrm>
          <a:prstGeom prst="rect">
            <a:avLst/>
          </a:prstGeom>
          <a:solidFill>
            <a:srgbClr val="FFFFFF"/>
          </a:solidFill>
          <a:ln>
            <a:solidFill>
              <a:srgbClr val="000000"/>
            </a:solidFill>
            <a:miter lim="800000"/>
            <a:headEnd/>
            <a:tailEnd/>
          </a:ln>
        </p:spPr>
        <p:txBody>
          <a:bodyPr lIns="92971" tIns="46485" rIns="92971" bIns="46485"/>
          <a:lstStyle/>
          <a:p>
            <a:pPr eaLnBrk="1" hangingPunct="1"/>
            <a:endParaRPr lang="en-GB"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B2C1DB"/>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4" name="AutoShape 4"/>
          <p:cNvSpPr>
            <a:spLocks/>
          </p:cNvSpPr>
          <p:nvPr/>
        </p:nvSpPr>
        <p:spPr bwMode="gray">
          <a:xfrm>
            <a:off x="4978400" y="974725"/>
            <a:ext cx="4165600" cy="3306763"/>
          </a:xfrm>
          <a:custGeom>
            <a:avLst/>
            <a:gdLst>
              <a:gd name="T0" fmla="*/ 4165600 w 1929"/>
              <a:gd name="T1" fmla="*/ 813706 h 1528"/>
              <a:gd name="T2" fmla="*/ 2945505 w 1929"/>
              <a:gd name="T3" fmla="*/ 0 h 1528"/>
              <a:gd name="T4" fmla="*/ 1900326 w 1929"/>
              <a:gd name="T5" fmla="*/ 534536 h 1528"/>
              <a:gd name="T6" fmla="*/ 1900326 w 1929"/>
              <a:gd name="T7" fmla="*/ 1333093 h 1528"/>
              <a:gd name="T8" fmla="*/ 2945505 w 1929"/>
              <a:gd name="T9" fmla="*/ 422002 h 1528"/>
              <a:gd name="T10" fmla="*/ 3856797 w 1929"/>
              <a:gd name="T11" fmla="*/ 1343914 h 1528"/>
              <a:gd name="T12" fmla="*/ 2945505 w 1929"/>
              <a:gd name="T13" fmla="*/ 2255005 h 1528"/>
              <a:gd name="T14" fmla="*/ 2353813 w 1929"/>
              <a:gd name="T15" fmla="*/ 2038593 h 1528"/>
              <a:gd name="T16" fmla="*/ 1734047 w 1929"/>
              <a:gd name="T17" fmla="*/ 1385032 h 1528"/>
              <a:gd name="T18" fmla="*/ 1079730 w 1929"/>
              <a:gd name="T19" fmla="*/ 1164292 h 1528"/>
              <a:gd name="T20" fmla="*/ 2159 w 1929"/>
              <a:gd name="T21" fmla="*/ 2237692 h 1528"/>
              <a:gd name="T22" fmla="*/ 1079730 w 1929"/>
              <a:gd name="T23" fmla="*/ 3306763 h 1528"/>
              <a:gd name="T24" fmla="*/ 1900326 w 1929"/>
              <a:gd name="T25" fmla="*/ 2932372 h 1528"/>
              <a:gd name="T26" fmla="*/ 1900326 w 1929"/>
              <a:gd name="T27" fmla="*/ 2341569 h 1528"/>
              <a:gd name="T28" fmla="*/ 1390693 w 1929"/>
              <a:gd name="T29" fmla="*/ 2841479 h 1528"/>
              <a:gd name="T30" fmla="*/ 1079730 w 1929"/>
              <a:gd name="T31" fmla="*/ 2906402 h 1528"/>
              <a:gd name="T32" fmla="*/ 403819 w 1929"/>
              <a:gd name="T33" fmla="*/ 2237692 h 1528"/>
              <a:gd name="T34" fmla="*/ 1079730 w 1929"/>
              <a:gd name="T35" fmla="*/ 1564653 h 1528"/>
              <a:gd name="T36" fmla="*/ 1554812 w 1929"/>
              <a:gd name="T37" fmla="*/ 1761587 h 1528"/>
              <a:gd name="T38" fmla="*/ 1975907 w 1929"/>
              <a:gd name="T39" fmla="*/ 2244184 h 1528"/>
              <a:gd name="T40" fmla="*/ 2945505 w 1929"/>
              <a:gd name="T41" fmla="*/ 2670514 h 1528"/>
              <a:gd name="T42" fmla="*/ 4165600 w 1929"/>
              <a:gd name="T43" fmla="*/ 1871957 h 1528"/>
              <a:gd name="T44" fmla="*/ 4165600 w 1929"/>
              <a:gd name="T45" fmla="*/ 813706 h 1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9"/>
              <a:gd name="T70" fmla="*/ 0 h 1528"/>
              <a:gd name="T71" fmla="*/ 1929 w 1929"/>
              <a:gd name="T72" fmla="*/ 1528 h 1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C9C9C9"/>
          </a:solidFill>
          <a:ln w="9525">
            <a:noFill/>
            <a:round/>
            <a:headEnd/>
            <a:tailEnd/>
          </a:ln>
        </p:spPr>
        <p:txBody>
          <a:bodyPr/>
          <a:lstStyle/>
          <a:p>
            <a:pPr>
              <a:defRPr/>
            </a:pPr>
            <a:endParaRPr lang="en-US" dirty="0">
              <a:latin typeface="+mn-lt"/>
              <a:ea typeface="+mn-ea"/>
            </a:endParaRPr>
          </a:p>
        </p:txBody>
      </p:sp>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6" name="Line 7"/>
          <p:cNvSpPr>
            <a:spLocks noChangeShapeType="1"/>
          </p:cNvSpPr>
          <p:nvPr/>
        </p:nvSpPr>
        <p:spPr bwMode="gray">
          <a:xfrm>
            <a:off x="0" y="430371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7" name="Line 8"/>
          <p:cNvSpPr>
            <a:spLocks noChangeShapeType="1"/>
          </p:cNvSpPr>
          <p:nvPr/>
        </p:nvSpPr>
        <p:spPr bwMode="gray">
          <a:xfrm>
            <a:off x="0" y="4284663"/>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2" name="Title 1"/>
          <p:cNvSpPr>
            <a:spLocks noGrp="1"/>
          </p:cNvSpPr>
          <p:nvPr>
            <p:ph type="ctrTitle"/>
          </p:nvPr>
        </p:nvSpPr>
        <p:spPr>
          <a:xfrm>
            <a:off x="685800" y="2130425"/>
            <a:ext cx="7772400" cy="1470025"/>
          </a:xfrm>
        </p:spPr>
        <p:txBody>
          <a:bodyPr>
            <a:normAutofit/>
          </a:bodyPr>
          <a:lstStyle>
            <a:lvl1pPr>
              <a:defRPr sz="40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6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Users\grahamb\AppData\Local\Microsoft\Windows\Temporary Internet Files\Content.IE5\JU60Y73V\MPj04384980000[1].jpg"/>
          <p:cNvPicPr preferRelativeResize="0">
            <a:picLocks noChangeArrowheads="1"/>
          </p:cNvPicPr>
          <p:nvPr>
            <p:custDataLst>
              <p:tags r:id="rId1"/>
            </p:custDataLst>
          </p:nvPr>
        </p:nvPicPr>
        <p:blipFill>
          <a:blip r:embed="rId3" cstate="print">
            <a:duotone>
              <a:schemeClr val="accent1">
                <a:shade val="45000"/>
                <a:satMod val="135000"/>
              </a:schemeClr>
              <a:prstClr val="white"/>
            </a:duotone>
            <a:lum bright="24000" contrast="-25000"/>
          </a:blip>
          <a:srcRect r="3031" b="15143"/>
          <a:stretch>
            <a:fillRect/>
          </a:stretch>
        </p:blipFill>
        <p:spPr bwMode="auto">
          <a:xfrm>
            <a:off x="1" y="701748"/>
            <a:ext cx="9143999" cy="5909969"/>
          </a:xfrm>
          <a:prstGeom prst="rect">
            <a:avLst/>
          </a:prstGeom>
          <a:noFill/>
        </p:spPr>
      </p:pic>
      <p:sp>
        <p:nvSpPr>
          <p:cNvPr id="5" name="Rectangle 6"/>
          <p:cNvSpPr>
            <a:spLocks noChangeArrowheads="1"/>
          </p:cNvSpPr>
          <p:nvPr/>
        </p:nvSpPr>
        <p:spPr bwMode="gray">
          <a:xfrm>
            <a:off x="-1588" y="4319588"/>
            <a:ext cx="9148763" cy="36512"/>
          </a:xfrm>
          <a:prstGeom prst="rect">
            <a:avLst/>
          </a:prstGeom>
          <a:solidFill>
            <a:srgbClr val="FF0000"/>
          </a:solidFill>
          <a:ln w="9525" algn="ctr">
            <a:noFill/>
            <a:miter lim="800000"/>
            <a:headEnd/>
            <a:tailEnd/>
          </a:ln>
          <a:effectLst/>
        </p:spPr>
        <p:txBody>
          <a:bodyPr wrap="none" anchor="ctr"/>
          <a:lstStyle/>
          <a:p>
            <a:endParaRPr lang="en-GB" altLang="ja-JP"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n-l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en-US" noProof="0" smtClean="0"/>
              <a:t>Click icon to add picture</a:t>
            </a:r>
            <a:endParaRPr lang="en-US" alt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08EC0"/>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57150" y="766763"/>
            <a:ext cx="9018588"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grpSp>
        <p:nvGrpSpPr>
          <p:cNvPr id="2" name="Group 2"/>
          <p:cNvGrpSpPr>
            <a:grpSpLocks/>
          </p:cNvGrpSpPr>
          <p:nvPr/>
        </p:nvGrpSpPr>
        <p:grpSpPr bwMode="auto">
          <a:xfrm>
            <a:off x="0" y="0"/>
            <a:ext cx="9144000" cy="690563"/>
            <a:chOff x="0" y="1773"/>
            <a:chExt cx="5760" cy="435"/>
          </a:xfrm>
        </p:grpSpPr>
        <p:sp>
          <p:nvSpPr>
            <p:cNvPr id="8" name="Rectangle 14"/>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defRPr/>
              </a:pPr>
              <a:endParaRPr lang="en-AU" dirty="0">
                <a:latin typeface="+mn-lt"/>
                <a:ea typeface="+mn-ea"/>
              </a:endParaRPr>
            </a:p>
          </p:txBody>
        </p:sp>
        <p:pic>
          <p:nvPicPr>
            <p:cNvPr id="1036" name="Picture 7"/>
            <p:cNvPicPr>
              <a:picLocks noChangeAspect="1" noChangeArrowheads="1"/>
            </p:cNvPicPr>
            <p:nvPr userDrawn="1"/>
          </p:nvPicPr>
          <p:blipFill>
            <a:blip r:embed="rId13" cstate="print"/>
            <a:srcRect/>
            <a:stretch>
              <a:fillRect/>
            </a:stretch>
          </p:blipFill>
          <p:spPr bwMode="gray">
            <a:xfrm>
              <a:off x="0" y="1773"/>
              <a:ext cx="5759" cy="435"/>
            </a:xfrm>
            <a:prstGeom prst="rect">
              <a:avLst/>
            </a:prstGeom>
            <a:noFill/>
            <a:ln w="9525">
              <a:noFill/>
              <a:miter lim="800000"/>
              <a:headEnd/>
              <a:tailEnd/>
            </a:ln>
          </p:spPr>
        </p:pic>
        <p:pic>
          <p:nvPicPr>
            <p:cNvPr id="1037" name="Picture 8"/>
            <p:cNvPicPr>
              <a:picLocks noChangeAspect="1" noChangeArrowheads="1"/>
            </p:cNvPicPr>
            <p:nvPr userDrawn="1"/>
          </p:nvPicPr>
          <p:blipFill>
            <a:blip r:embed="rId14" cstate="print"/>
            <a:srcRect/>
            <a:stretch>
              <a:fillRect/>
            </a:stretch>
          </p:blipFill>
          <p:spPr bwMode="gray">
            <a:xfrm>
              <a:off x="1769" y="1803"/>
              <a:ext cx="3311" cy="17"/>
            </a:xfrm>
            <a:prstGeom prst="rect">
              <a:avLst/>
            </a:prstGeom>
            <a:noFill/>
            <a:ln w="9525">
              <a:noFill/>
              <a:miter lim="800000"/>
              <a:headEnd/>
              <a:tailEnd/>
            </a:ln>
          </p:spPr>
        </p:pic>
        <p:pic>
          <p:nvPicPr>
            <p:cNvPr id="1038" name="Picture 9"/>
            <p:cNvPicPr>
              <a:picLocks noChangeAspect="1" noChangeArrowheads="1"/>
            </p:cNvPicPr>
            <p:nvPr userDrawn="1"/>
          </p:nvPicPr>
          <p:blipFill>
            <a:blip r:embed="rId14" cstate="print"/>
            <a:srcRect/>
            <a:stretch>
              <a:fillRect/>
            </a:stretch>
          </p:blipFill>
          <p:spPr bwMode="gray">
            <a:xfrm>
              <a:off x="1769" y="1830"/>
              <a:ext cx="3311" cy="17"/>
            </a:xfrm>
            <a:prstGeom prst="rect">
              <a:avLst/>
            </a:prstGeom>
            <a:noFill/>
            <a:ln w="9525">
              <a:noFill/>
              <a:miter lim="800000"/>
              <a:headEnd/>
              <a:tailEnd/>
            </a:ln>
          </p:spPr>
        </p:pic>
        <p:pic>
          <p:nvPicPr>
            <p:cNvPr id="1039" name="Picture 10"/>
            <p:cNvPicPr>
              <a:picLocks noChangeAspect="1" noChangeArrowheads="1"/>
            </p:cNvPicPr>
            <p:nvPr userDrawn="1"/>
          </p:nvPicPr>
          <p:blipFill>
            <a:blip r:embed="rId14" cstate="print"/>
            <a:srcRect/>
            <a:stretch>
              <a:fillRect/>
            </a:stretch>
          </p:blipFill>
          <p:spPr bwMode="gray">
            <a:xfrm>
              <a:off x="1769" y="1857"/>
              <a:ext cx="3311" cy="17"/>
            </a:xfrm>
            <a:prstGeom prst="rect">
              <a:avLst/>
            </a:prstGeom>
            <a:noFill/>
            <a:ln w="9525">
              <a:noFill/>
              <a:miter lim="800000"/>
              <a:headEnd/>
              <a:tailEnd/>
            </a:ln>
          </p:spPr>
        </p:pic>
        <p:pic>
          <p:nvPicPr>
            <p:cNvPr id="1040" name="Picture 11"/>
            <p:cNvPicPr>
              <a:picLocks noChangeAspect="1" noChangeArrowheads="1"/>
            </p:cNvPicPr>
            <p:nvPr userDrawn="1"/>
          </p:nvPicPr>
          <p:blipFill>
            <a:blip r:embed="rId14" cstate="print"/>
            <a:srcRect/>
            <a:stretch>
              <a:fillRect/>
            </a:stretch>
          </p:blipFill>
          <p:spPr bwMode="gray">
            <a:xfrm>
              <a:off x="1769" y="1884"/>
              <a:ext cx="3311" cy="17"/>
            </a:xfrm>
            <a:prstGeom prst="rect">
              <a:avLst/>
            </a:prstGeom>
            <a:noFill/>
            <a:ln w="9525">
              <a:noFill/>
              <a:miter lim="800000"/>
              <a:headEnd/>
              <a:tailEnd/>
            </a:ln>
          </p:spPr>
        </p:pic>
        <p:pic>
          <p:nvPicPr>
            <p:cNvPr id="1041" name="Picture 12"/>
            <p:cNvPicPr>
              <a:picLocks noChangeAspect="1" noChangeArrowheads="1"/>
            </p:cNvPicPr>
            <p:nvPr userDrawn="1"/>
          </p:nvPicPr>
          <p:blipFill>
            <a:blip r:embed="rId14" cstate="print"/>
            <a:srcRect/>
            <a:stretch>
              <a:fillRect/>
            </a:stretch>
          </p:blipFill>
          <p:spPr bwMode="gray">
            <a:xfrm>
              <a:off x="1769" y="1911"/>
              <a:ext cx="3311" cy="17"/>
            </a:xfrm>
            <a:prstGeom prst="rect">
              <a:avLst/>
            </a:prstGeom>
            <a:noFill/>
            <a:ln w="9525">
              <a:noFill/>
              <a:miter lim="800000"/>
              <a:headEnd/>
              <a:tailEnd/>
            </a:ln>
          </p:spPr>
        </p:pic>
        <p:pic>
          <p:nvPicPr>
            <p:cNvPr id="1042" name="Picture 13"/>
            <p:cNvPicPr>
              <a:picLocks noChangeAspect="1" noChangeArrowheads="1"/>
            </p:cNvPicPr>
            <p:nvPr userDrawn="1"/>
          </p:nvPicPr>
          <p:blipFill>
            <a:blip r:embed="rId14" cstate="print"/>
            <a:srcRect/>
            <a:stretch>
              <a:fillRect/>
            </a:stretch>
          </p:blipFill>
          <p:spPr bwMode="gray">
            <a:xfrm>
              <a:off x="1769" y="1938"/>
              <a:ext cx="3311" cy="17"/>
            </a:xfrm>
            <a:prstGeom prst="rect">
              <a:avLst/>
            </a:prstGeom>
            <a:noFill/>
            <a:ln w="9525">
              <a:noFill/>
              <a:miter lim="800000"/>
              <a:headEnd/>
              <a:tailEnd/>
            </a:ln>
          </p:spPr>
        </p:pic>
        <p:pic>
          <p:nvPicPr>
            <p:cNvPr id="1043" name="Picture 14"/>
            <p:cNvPicPr>
              <a:picLocks noChangeAspect="1" noChangeArrowheads="1"/>
            </p:cNvPicPr>
            <p:nvPr userDrawn="1"/>
          </p:nvPicPr>
          <p:blipFill>
            <a:blip r:embed="rId14" cstate="print"/>
            <a:srcRect/>
            <a:stretch>
              <a:fillRect/>
            </a:stretch>
          </p:blipFill>
          <p:spPr bwMode="gray">
            <a:xfrm>
              <a:off x="1769" y="1965"/>
              <a:ext cx="3311" cy="17"/>
            </a:xfrm>
            <a:prstGeom prst="rect">
              <a:avLst/>
            </a:prstGeom>
            <a:noFill/>
            <a:ln w="9525">
              <a:noFill/>
              <a:miter lim="800000"/>
              <a:headEnd/>
              <a:tailEnd/>
            </a:ln>
          </p:spPr>
        </p:pic>
        <p:pic>
          <p:nvPicPr>
            <p:cNvPr id="1044" name="Picture 15"/>
            <p:cNvPicPr>
              <a:picLocks noChangeAspect="1" noChangeArrowheads="1"/>
            </p:cNvPicPr>
            <p:nvPr userDrawn="1"/>
          </p:nvPicPr>
          <p:blipFill>
            <a:blip r:embed="rId14" cstate="print"/>
            <a:srcRect/>
            <a:stretch>
              <a:fillRect/>
            </a:stretch>
          </p:blipFill>
          <p:spPr bwMode="gray">
            <a:xfrm>
              <a:off x="1769" y="1992"/>
              <a:ext cx="3311" cy="17"/>
            </a:xfrm>
            <a:prstGeom prst="rect">
              <a:avLst/>
            </a:prstGeom>
            <a:noFill/>
            <a:ln w="9525">
              <a:noFill/>
              <a:miter lim="800000"/>
              <a:headEnd/>
              <a:tailEnd/>
            </a:ln>
          </p:spPr>
        </p:pic>
        <p:pic>
          <p:nvPicPr>
            <p:cNvPr id="1045" name="Picture 16"/>
            <p:cNvPicPr>
              <a:picLocks noChangeAspect="1" noChangeArrowheads="1"/>
            </p:cNvPicPr>
            <p:nvPr userDrawn="1"/>
          </p:nvPicPr>
          <p:blipFill>
            <a:blip r:embed="rId14" cstate="print"/>
            <a:srcRect/>
            <a:stretch>
              <a:fillRect/>
            </a:stretch>
          </p:blipFill>
          <p:spPr bwMode="gray">
            <a:xfrm>
              <a:off x="1769" y="2019"/>
              <a:ext cx="3311" cy="17"/>
            </a:xfrm>
            <a:prstGeom prst="rect">
              <a:avLst/>
            </a:prstGeom>
            <a:noFill/>
            <a:ln w="9525">
              <a:noFill/>
              <a:miter lim="800000"/>
              <a:headEnd/>
              <a:tailEnd/>
            </a:ln>
          </p:spPr>
        </p:pic>
        <p:pic>
          <p:nvPicPr>
            <p:cNvPr id="1046" name="Picture 17"/>
            <p:cNvPicPr>
              <a:picLocks noChangeAspect="1" noChangeArrowheads="1"/>
            </p:cNvPicPr>
            <p:nvPr userDrawn="1"/>
          </p:nvPicPr>
          <p:blipFill>
            <a:blip r:embed="rId14" cstate="print"/>
            <a:srcRect/>
            <a:stretch>
              <a:fillRect/>
            </a:stretch>
          </p:blipFill>
          <p:spPr bwMode="gray">
            <a:xfrm>
              <a:off x="1769" y="2046"/>
              <a:ext cx="3311" cy="17"/>
            </a:xfrm>
            <a:prstGeom prst="rect">
              <a:avLst/>
            </a:prstGeom>
            <a:noFill/>
            <a:ln w="9525">
              <a:noFill/>
              <a:miter lim="800000"/>
              <a:headEnd/>
              <a:tailEnd/>
            </a:ln>
          </p:spPr>
        </p:pic>
        <p:pic>
          <p:nvPicPr>
            <p:cNvPr id="1047" name="Picture 18"/>
            <p:cNvPicPr>
              <a:picLocks noChangeAspect="1" noChangeArrowheads="1"/>
            </p:cNvPicPr>
            <p:nvPr userDrawn="1"/>
          </p:nvPicPr>
          <p:blipFill>
            <a:blip r:embed="rId14" cstate="print"/>
            <a:srcRect/>
            <a:stretch>
              <a:fillRect/>
            </a:stretch>
          </p:blipFill>
          <p:spPr bwMode="gray">
            <a:xfrm>
              <a:off x="1769" y="2073"/>
              <a:ext cx="3311" cy="17"/>
            </a:xfrm>
            <a:prstGeom prst="rect">
              <a:avLst/>
            </a:prstGeom>
            <a:noFill/>
            <a:ln w="9525">
              <a:noFill/>
              <a:miter lim="800000"/>
              <a:headEnd/>
              <a:tailEnd/>
            </a:ln>
          </p:spPr>
        </p:pic>
        <p:pic>
          <p:nvPicPr>
            <p:cNvPr id="1048" name="Picture 19"/>
            <p:cNvPicPr>
              <a:picLocks noChangeAspect="1" noChangeArrowheads="1"/>
            </p:cNvPicPr>
            <p:nvPr userDrawn="1"/>
          </p:nvPicPr>
          <p:blipFill>
            <a:blip r:embed="rId14" cstate="print"/>
            <a:srcRect/>
            <a:stretch>
              <a:fillRect/>
            </a:stretch>
          </p:blipFill>
          <p:spPr bwMode="gray">
            <a:xfrm>
              <a:off x="1769" y="2100"/>
              <a:ext cx="3311" cy="17"/>
            </a:xfrm>
            <a:prstGeom prst="rect">
              <a:avLst/>
            </a:prstGeom>
            <a:noFill/>
            <a:ln w="9525">
              <a:noFill/>
              <a:miter lim="800000"/>
              <a:headEnd/>
              <a:tailEnd/>
            </a:ln>
          </p:spPr>
        </p:pic>
        <p:pic>
          <p:nvPicPr>
            <p:cNvPr id="1049" name="Picture 20"/>
            <p:cNvPicPr>
              <a:picLocks noChangeAspect="1" noChangeArrowheads="1"/>
            </p:cNvPicPr>
            <p:nvPr userDrawn="1"/>
          </p:nvPicPr>
          <p:blipFill>
            <a:blip r:embed="rId14" cstate="print"/>
            <a:srcRect/>
            <a:stretch>
              <a:fillRect/>
            </a:stretch>
          </p:blipFill>
          <p:spPr bwMode="gray">
            <a:xfrm>
              <a:off x="1769" y="2127"/>
              <a:ext cx="3311" cy="17"/>
            </a:xfrm>
            <a:prstGeom prst="rect">
              <a:avLst/>
            </a:prstGeom>
            <a:noFill/>
            <a:ln w="9525">
              <a:noFill/>
              <a:miter lim="800000"/>
              <a:headEnd/>
              <a:tailEnd/>
            </a:ln>
          </p:spPr>
        </p:pic>
        <p:pic>
          <p:nvPicPr>
            <p:cNvPr id="1050" name="Picture 21"/>
            <p:cNvPicPr>
              <a:picLocks noChangeAspect="1" noChangeArrowheads="1"/>
            </p:cNvPicPr>
            <p:nvPr userDrawn="1"/>
          </p:nvPicPr>
          <p:blipFill>
            <a:blip r:embed="rId14" cstate="print"/>
            <a:srcRect/>
            <a:stretch>
              <a:fillRect/>
            </a:stretch>
          </p:blipFill>
          <p:spPr bwMode="gray">
            <a:xfrm>
              <a:off x="1769" y="2154"/>
              <a:ext cx="3311" cy="17"/>
            </a:xfrm>
            <a:prstGeom prst="rect">
              <a:avLst/>
            </a:prstGeom>
            <a:noFill/>
            <a:ln w="9525">
              <a:noFill/>
              <a:miter lim="800000"/>
              <a:headEnd/>
              <a:tailEnd/>
            </a:ln>
          </p:spPr>
        </p:pic>
        <p:pic>
          <p:nvPicPr>
            <p:cNvPr id="1051" name="Picture 22"/>
            <p:cNvPicPr>
              <a:picLocks noChangeAspect="1" noChangeArrowheads="1"/>
            </p:cNvPicPr>
            <p:nvPr userDrawn="1"/>
          </p:nvPicPr>
          <p:blipFill>
            <a:blip r:embed="rId14" cstate="print"/>
            <a:srcRect/>
            <a:stretch>
              <a:fillRect/>
            </a:stretch>
          </p:blipFill>
          <p:spPr bwMode="gray">
            <a:xfrm>
              <a:off x="1769" y="2181"/>
              <a:ext cx="3311" cy="17"/>
            </a:xfrm>
            <a:prstGeom prst="rect">
              <a:avLst/>
            </a:prstGeom>
            <a:noFill/>
            <a:ln w="9525">
              <a:noFill/>
              <a:miter lim="800000"/>
              <a:headEnd/>
              <a:tailEnd/>
            </a:ln>
          </p:spPr>
        </p:pic>
      </p:grpSp>
      <p:pic>
        <p:nvPicPr>
          <p:cNvPr id="1028" name="Picture 87" descr="222_32"/>
          <p:cNvPicPr>
            <a:picLocks noChangeAspect="1" noChangeArrowheads="1"/>
          </p:cNvPicPr>
          <p:nvPr/>
        </p:nvPicPr>
        <p:blipFill>
          <a:blip r:embed="rId15" cstate="print"/>
          <a:srcRect/>
          <a:stretch>
            <a:fillRect/>
          </a:stretch>
        </p:blipFill>
        <p:spPr bwMode="auto">
          <a:xfrm>
            <a:off x="8153400" y="146050"/>
            <a:ext cx="884238" cy="436563"/>
          </a:xfrm>
          <a:prstGeom prst="rect">
            <a:avLst/>
          </a:prstGeom>
          <a:noFill/>
          <a:ln w="9525">
            <a:noFill/>
            <a:miter lim="800000"/>
            <a:headEnd/>
            <a:tailEnd/>
          </a:ln>
        </p:spPr>
      </p:pic>
      <p:sp>
        <p:nvSpPr>
          <p:cNvPr id="26" name="Rectangle 4"/>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endParaRPr lang="en-GB" altLang="ja-JP" sz="1600">
              <a:latin typeface="+mn-lt"/>
            </a:endParaRPr>
          </a:p>
        </p:txBody>
      </p:sp>
      <p:sp>
        <p:nvSpPr>
          <p:cNvPr id="27" name="Rectangle 6"/>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endParaRPr lang="en-GB" altLang="ja-JP" sz="1600">
              <a:latin typeface="+mn-lt"/>
            </a:endParaRPr>
          </a:p>
        </p:txBody>
      </p:sp>
      <p:sp>
        <p:nvSpPr>
          <p:cNvPr id="28" name="Line 7"/>
          <p:cNvSpPr>
            <a:spLocks noChangeShapeType="1"/>
          </p:cNvSpPr>
          <p:nvPr/>
        </p:nvSpPr>
        <p:spPr bwMode="gray">
          <a:xfrm>
            <a:off x="0" y="688975"/>
            <a:ext cx="9144000" cy="0"/>
          </a:xfrm>
          <a:prstGeom prst="line">
            <a:avLst/>
          </a:prstGeom>
          <a:noFill/>
          <a:ln w="6350">
            <a:solidFill>
              <a:srgbClr val="808080"/>
            </a:solidFill>
            <a:round/>
            <a:headEnd/>
            <a:tailEnd/>
          </a:ln>
        </p:spPr>
        <p:txBody>
          <a:bodyPr anchor="ctr"/>
          <a:lstStyle/>
          <a:p>
            <a:pPr>
              <a:defRPr/>
            </a:pPr>
            <a:endParaRPr lang="en-AU" dirty="0">
              <a:latin typeface="+mn-lt"/>
              <a:ea typeface="+mn-ea"/>
            </a:endParaRPr>
          </a:p>
        </p:txBody>
      </p:sp>
      <p:sp>
        <p:nvSpPr>
          <p:cNvPr id="29" name="Line 8"/>
          <p:cNvSpPr>
            <a:spLocks noChangeShapeType="1"/>
          </p:cNvSpPr>
          <p:nvPr/>
        </p:nvSpPr>
        <p:spPr bwMode="gray">
          <a:xfrm>
            <a:off x="0" y="41275"/>
            <a:ext cx="9144000" cy="0"/>
          </a:xfrm>
          <a:prstGeom prst="line">
            <a:avLst/>
          </a:prstGeom>
          <a:noFill/>
          <a:ln w="9525">
            <a:solidFill>
              <a:srgbClr val="FF0000"/>
            </a:solidFill>
            <a:round/>
            <a:headEnd/>
            <a:tailEnd/>
          </a:ln>
        </p:spPr>
        <p:txBody>
          <a:bodyPr anchor="ctr"/>
          <a:lstStyle/>
          <a:p>
            <a:pPr>
              <a:defRPr/>
            </a:pPr>
            <a:endParaRPr lang="en-AU" dirty="0">
              <a:latin typeface="+mn-lt"/>
              <a:ea typeface="+mn-ea"/>
            </a:endParaRPr>
          </a:p>
        </p:txBody>
      </p:sp>
      <p:sp>
        <p:nvSpPr>
          <p:cNvPr id="1033" name="Title Placeholder 1"/>
          <p:cNvSpPr>
            <a:spLocks noGrp="1"/>
          </p:cNvSpPr>
          <p:nvPr>
            <p:ph type="title"/>
          </p:nvPr>
        </p:nvSpPr>
        <p:spPr bwMode="auto">
          <a:xfrm>
            <a:off x="57150" y="0"/>
            <a:ext cx="7970838" cy="695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 name="Rectangle 10"/>
          <p:cNvSpPr>
            <a:spLocks noChangeArrowheads="1"/>
          </p:cNvSpPr>
          <p:nvPr/>
        </p:nvSpPr>
        <p:spPr bwMode="gray">
          <a:xfrm>
            <a:off x="0" y="6616700"/>
            <a:ext cx="9144000" cy="241300"/>
          </a:xfrm>
          <a:prstGeom prst="rect">
            <a:avLst/>
          </a:prstGeom>
          <a:solidFill>
            <a:srgbClr val="808080"/>
          </a:solidFill>
          <a:ln w="9525">
            <a:noFill/>
            <a:miter lim="800000"/>
            <a:headEnd/>
            <a:tailEnd/>
          </a:ln>
          <a:effectLst/>
        </p:spPr>
        <p:txBody>
          <a:bodyPr wrap="none" lIns="0" tIns="0" rIns="0" bIns="0" anchor="ctr"/>
          <a:lstStyle/>
          <a:p>
            <a:pPr>
              <a:tabLst>
                <a:tab pos="0" algn="l"/>
                <a:tab pos="4572000" algn="ctr"/>
                <a:tab pos="9144000" algn="r"/>
              </a:tabLst>
            </a:pPr>
            <a:r>
              <a:rPr lang="en-AU" altLang="ja-JP" sz="1000" dirty="0">
                <a:solidFill>
                  <a:schemeClr val="bg1"/>
                </a:solidFill>
                <a:latin typeface="+mn-lt"/>
              </a:rPr>
              <a:t>	</a:t>
            </a:r>
            <a:r>
              <a:rPr lang="en-AU" altLang="ja-JP" sz="1000" dirty="0" smtClean="0">
                <a:solidFill>
                  <a:schemeClr val="bg1"/>
                </a:solidFill>
                <a:latin typeface="+mn-lt"/>
              </a:rPr>
              <a:t>  Interstage BPM v11.2</a:t>
            </a:r>
            <a:r>
              <a:rPr lang="en-AU" altLang="ja-JP" sz="1000" dirty="0">
                <a:solidFill>
                  <a:schemeClr val="bg1"/>
                </a:solidFill>
                <a:latin typeface="+mn-lt"/>
              </a:rPr>
              <a:t>	 </a:t>
            </a:r>
            <a:fld id="{BF43565D-05EA-4068-BB4D-EC67E114E809}" type="slidenum">
              <a:rPr lang="en-AU" altLang="ja-JP" sz="1000" smtClean="0">
                <a:solidFill>
                  <a:schemeClr val="bg1"/>
                </a:solidFill>
                <a:latin typeface="+mn-lt"/>
              </a:rPr>
              <a:pPr>
                <a:tabLst>
                  <a:tab pos="0" algn="l"/>
                  <a:tab pos="4572000" algn="ctr"/>
                  <a:tab pos="9144000" algn="r"/>
                </a:tabLst>
              </a:pPr>
              <a:t>‹#›</a:t>
            </a:fld>
            <a:r>
              <a:rPr lang="en-AU" altLang="ja-JP" sz="1000" dirty="0" smtClean="0">
                <a:solidFill>
                  <a:schemeClr val="bg1"/>
                </a:solidFill>
                <a:latin typeface="+mn-lt"/>
              </a:rPr>
              <a:t>	</a:t>
            </a:r>
            <a:r>
              <a:rPr lang="en-US" altLang="ja-JP" sz="1000" dirty="0" smtClean="0">
                <a:solidFill>
                  <a:schemeClr val="bg1"/>
                </a:solidFill>
                <a:latin typeface="+mn-lt"/>
              </a:rPr>
              <a:t>Copyright </a:t>
            </a:r>
            <a:r>
              <a:rPr lang="en-US" altLang="ja-JP" sz="1000" dirty="0">
                <a:solidFill>
                  <a:schemeClr val="bg1"/>
                </a:solidFill>
                <a:latin typeface="+mn-lt"/>
              </a:rPr>
              <a:t>© 2010 FUJITSU </a:t>
            </a:r>
            <a:r>
              <a:rPr lang="en-US" altLang="ja-JP" sz="1000" dirty="0" smtClean="0">
                <a:solidFill>
                  <a:schemeClr val="bg1"/>
                </a:solidFill>
                <a:latin typeface="+mn-lt"/>
              </a:rPr>
              <a:t>LIMITED  </a:t>
            </a:r>
            <a:endParaRPr lang="en-GB" altLang="ja-JP" sz="900" dirty="0">
              <a:latin typeface="+mn-lt"/>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200" kern="1200">
          <a:solidFill>
            <a:schemeClr val="tx1"/>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lnSpc>
          <a:spcPct val="95000"/>
        </a:lnSpc>
        <a:spcBef>
          <a:spcPct val="20000"/>
        </a:spcBef>
        <a:spcAft>
          <a:spcPts val="288"/>
        </a:spcAft>
        <a:buClr>
          <a:srgbClr val="C00000"/>
        </a:buClr>
        <a:buFont typeface="Arial" charset="0"/>
        <a:buChar char="■"/>
        <a:defRPr lang="en-US" altLang="en-US" sz="2400" kern="1200" dirty="0">
          <a:solidFill>
            <a:schemeClr val="tx1"/>
          </a:solidFill>
          <a:latin typeface="+mn-lt"/>
          <a:ea typeface="MS PGothic" pitchFamily="34" charset="-128"/>
          <a:cs typeface="Arial" pitchFamily="34" charset="0"/>
        </a:defRPr>
      </a:lvl1pPr>
      <a:lvl2pPr marL="682625" indent="-341313" algn="l" rtl="0" eaLnBrk="1" fontAlgn="base" hangingPunct="1">
        <a:lnSpc>
          <a:spcPct val="95000"/>
        </a:lnSpc>
        <a:spcBef>
          <a:spcPct val="20000"/>
        </a:spcBef>
        <a:spcAft>
          <a:spcPts val="238"/>
        </a:spcAft>
        <a:buClr>
          <a:srgbClr val="737373"/>
        </a:buClr>
        <a:buSzPct val="80000"/>
        <a:buFont typeface="Wingdings" pitchFamily="2" charset="2"/>
        <a:buChar char=""/>
        <a:defRPr sz="2000" kern="1200">
          <a:solidFill>
            <a:schemeClr val="tx1"/>
          </a:solidFill>
          <a:latin typeface="+mn-lt"/>
          <a:ea typeface="MS PGothic" pitchFamily="34" charset="-128"/>
          <a:cs typeface="Arial" pitchFamily="34" charset="0"/>
        </a:defRPr>
      </a:lvl2pPr>
      <a:lvl3pPr marL="989013" indent="-341313" algn="l" rtl="0" eaLnBrk="1" fontAlgn="base" hangingPunct="1">
        <a:lnSpc>
          <a:spcPct val="95000"/>
        </a:lnSpc>
        <a:spcBef>
          <a:spcPct val="20000"/>
        </a:spcBef>
        <a:spcAft>
          <a:spcPts val="213"/>
        </a:spcAft>
        <a:buFont typeface="Arial" charset="0"/>
        <a:buChar char="•"/>
        <a:defRPr kern="1200">
          <a:solidFill>
            <a:schemeClr val="tx1"/>
          </a:solidFill>
          <a:latin typeface="+mn-lt"/>
          <a:ea typeface="MS PGothic" pitchFamily="34" charset="-128"/>
          <a:cs typeface="Arial" pitchFamily="34" charset="0"/>
        </a:defRPr>
      </a:lvl3pPr>
      <a:lvl4pPr marL="1331913" indent="-341313" algn="l" rtl="0" eaLnBrk="1" fontAlgn="base" hangingPunct="1">
        <a:lnSpc>
          <a:spcPct val="95000"/>
        </a:lnSpc>
        <a:spcBef>
          <a:spcPct val="20000"/>
        </a:spcBef>
        <a:spcAft>
          <a:spcPts val="188"/>
        </a:spcAft>
        <a:buFont typeface="Arial" charset="0"/>
        <a:buChar char="–"/>
        <a:defRPr sz="1600" kern="1200">
          <a:solidFill>
            <a:schemeClr val="tx1"/>
          </a:solidFill>
          <a:latin typeface="+mn-lt"/>
          <a:ea typeface="MS PGothic" pitchFamily="34" charset="-128"/>
          <a:cs typeface="Arial" pitchFamily="34" charset="0"/>
        </a:defRPr>
      </a:lvl4pPr>
      <a:lvl5pPr marL="1673225" indent="-341313" algn="l" rtl="0" eaLnBrk="1" fontAlgn="base" hangingPunct="1">
        <a:spcBef>
          <a:spcPct val="20000"/>
        </a:spcBef>
        <a:spcAft>
          <a:spcPct val="0"/>
        </a:spcAft>
        <a:buFont typeface="Arial" charset="0"/>
        <a:buChar char="»"/>
        <a:defRPr sz="14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a:defRPr/>
            </a:pPr>
            <a:r>
              <a:rPr lang="en-US" dirty="0" smtClean="0"/>
              <a:t>Integration</a:t>
            </a:r>
          </a:p>
        </p:txBody>
      </p:sp>
      <p:sp>
        <p:nvSpPr>
          <p:cNvPr id="4" name="Text Placeholder 3"/>
          <p:cNvSpPr>
            <a:spLocks noGrp="1"/>
          </p:cNvSpPr>
          <p:nvPr>
            <p:ph type="body" idx="1"/>
          </p:nvPr>
        </p:nvSpPr>
        <p:spPr/>
        <p:txBody>
          <a:bodyPr/>
          <a:lstStyle/>
          <a:p>
            <a:pPr>
              <a:defRPr/>
            </a:pPr>
            <a:endParaRPr lang="en-AU" dirty="0">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pPr eaLnBrk="1" hangingPunct="1"/>
            <a:r>
              <a:rPr lang="en-US" dirty="0" smtClean="0">
                <a:latin typeface="+mn-lt"/>
              </a:rPr>
              <a:t>Database Action</a:t>
            </a:r>
          </a:p>
        </p:txBody>
      </p:sp>
      <p:sp>
        <p:nvSpPr>
          <p:cNvPr id="66563" name="Content Placeholder 10"/>
          <p:cNvSpPr>
            <a:spLocks noGrp="1"/>
          </p:cNvSpPr>
          <p:nvPr>
            <p:ph idx="1"/>
          </p:nvPr>
        </p:nvSpPr>
        <p:spPr/>
        <p:txBody>
          <a:bodyPr/>
          <a:lstStyle/>
          <a:p>
            <a:pPr marL="342900" lvl="3" indent="-342900" eaLnBrk="1" fontAlgn="t" hangingPunct="1">
              <a:spcAft>
                <a:spcPct val="0"/>
              </a:spcAft>
              <a:buClr>
                <a:srgbClr val="C00000"/>
              </a:buClr>
              <a:buFont typeface="Arial" charset="0"/>
              <a:buChar char="■"/>
            </a:pPr>
            <a:r>
              <a:rPr lang="en-US" altLang="en-US" sz="2400" dirty="0" smtClean="0">
                <a:cs typeface="Arial" charset="0"/>
              </a:rPr>
              <a:t>There are four database actions available to perform CRUD operations on any database.</a:t>
            </a:r>
          </a:p>
          <a:p>
            <a:pPr lvl="1" eaLnBrk="1" fontAlgn="t" hangingPunct="1">
              <a:spcAft>
                <a:spcPct val="0"/>
              </a:spcAft>
            </a:pPr>
            <a:r>
              <a:rPr lang="en-US" dirty="0" smtClean="0">
                <a:cs typeface="Arial" charset="0"/>
              </a:rPr>
              <a:t>Delete SQL Java Action</a:t>
            </a:r>
          </a:p>
          <a:p>
            <a:pPr lvl="1" eaLnBrk="1" fontAlgn="t" hangingPunct="1">
              <a:spcAft>
                <a:spcPct val="0"/>
              </a:spcAft>
            </a:pPr>
            <a:r>
              <a:rPr lang="en-US" dirty="0" smtClean="0">
                <a:cs typeface="Arial" charset="0"/>
              </a:rPr>
              <a:t>Insert SQL Java Action</a:t>
            </a:r>
          </a:p>
          <a:p>
            <a:pPr lvl="1" eaLnBrk="1" fontAlgn="t" hangingPunct="1">
              <a:spcAft>
                <a:spcPct val="0"/>
              </a:spcAft>
            </a:pPr>
            <a:r>
              <a:rPr lang="en-US" dirty="0" smtClean="0">
                <a:cs typeface="Arial" charset="0"/>
              </a:rPr>
              <a:t>Select SQL Java Action</a:t>
            </a:r>
          </a:p>
          <a:p>
            <a:pPr lvl="1" eaLnBrk="1" fontAlgn="t" hangingPunct="1">
              <a:spcAft>
                <a:spcPct val="0"/>
              </a:spcAft>
            </a:pPr>
            <a:r>
              <a:rPr lang="en-US" dirty="0" smtClean="0">
                <a:cs typeface="Arial" charset="0"/>
              </a:rPr>
              <a:t>Update SQL Java Action</a:t>
            </a:r>
          </a:p>
          <a:p>
            <a:pPr marL="342900" lvl="3" indent="-342900" fontAlgn="t">
              <a:spcAft>
                <a:spcPct val="0"/>
              </a:spcAft>
              <a:buClr>
                <a:srgbClr val="C00000"/>
              </a:buClr>
              <a:buFont typeface="Arial" charset="0"/>
              <a:buChar char="■"/>
            </a:pPr>
            <a:r>
              <a:rPr lang="en-US" altLang="en-US" sz="2400" dirty="0" smtClean="0">
                <a:cs typeface="Arial" charset="0"/>
              </a:rPr>
              <a:t>Database connection information is specified in an XML file</a:t>
            </a:r>
          </a:p>
          <a:p>
            <a:pPr marL="342900" lvl="3" indent="-342900" fontAlgn="t">
              <a:spcAft>
                <a:spcPct val="0"/>
              </a:spcAft>
              <a:buClr>
                <a:srgbClr val="C00000"/>
              </a:buClr>
              <a:buFont typeface="Arial" charset="0"/>
              <a:buChar char="■"/>
            </a:pPr>
            <a:r>
              <a:rPr lang="en-US" altLang="en-US" sz="2400" dirty="0" smtClean="0">
                <a:cs typeface="Arial" charset="0"/>
              </a:rPr>
              <a:t>Create Database configuration</a:t>
            </a:r>
          </a:p>
        </p:txBody>
      </p:sp>
      <p:pic>
        <p:nvPicPr>
          <p:cNvPr id="977922" name="Picture 2"/>
          <p:cNvPicPr>
            <a:picLocks noChangeAspect="1" noChangeArrowheads="1"/>
          </p:cNvPicPr>
          <p:nvPr/>
        </p:nvPicPr>
        <p:blipFill>
          <a:blip r:embed="rId3" cstate="print"/>
          <a:srcRect/>
          <a:stretch>
            <a:fillRect/>
          </a:stretch>
        </p:blipFill>
        <p:spPr bwMode="auto">
          <a:xfrm>
            <a:off x="478465" y="3976911"/>
            <a:ext cx="4070276" cy="254977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 Configuration</a:t>
            </a:r>
            <a:endParaRPr lang="en-US" dirty="0"/>
          </a:p>
        </p:txBody>
      </p:sp>
      <p:sp>
        <p:nvSpPr>
          <p:cNvPr id="3" name="Content Placeholder 2"/>
          <p:cNvSpPr>
            <a:spLocks noGrp="1"/>
          </p:cNvSpPr>
          <p:nvPr>
            <p:ph idx="1"/>
          </p:nvPr>
        </p:nvSpPr>
        <p:spPr/>
        <p:txBody>
          <a:bodyPr/>
          <a:lstStyle/>
          <a:p>
            <a:r>
              <a:rPr lang="en-US" dirty="0" smtClean="0"/>
              <a:t>Database connection information is stored in DataSourceDefinition.xml file</a:t>
            </a:r>
          </a:p>
          <a:p>
            <a:endParaRPr lang="en-US" dirty="0" smtClean="0"/>
          </a:p>
          <a:p>
            <a:endParaRPr lang="en-US" dirty="0" smtClean="0"/>
          </a:p>
          <a:p>
            <a:endParaRPr lang="en-US" dirty="0" smtClean="0"/>
          </a:p>
          <a:p>
            <a:endParaRPr lang="en-US" dirty="0" smtClean="0"/>
          </a:p>
          <a:p>
            <a:endParaRPr lang="en-US" dirty="0" smtClean="0"/>
          </a:p>
          <a:p>
            <a:r>
              <a:rPr lang="en-US" dirty="0" smtClean="0"/>
              <a:t>There may be more than one data source settings in the file.</a:t>
            </a:r>
          </a:p>
          <a:p>
            <a:r>
              <a:rPr lang="en-US" dirty="0" smtClean="0"/>
              <a:t>Database action settings start with selecting the Data source</a:t>
            </a:r>
            <a:endParaRPr lang="en-US" dirty="0"/>
          </a:p>
        </p:txBody>
      </p:sp>
      <p:sp>
        <p:nvSpPr>
          <p:cNvPr id="4" name="Rectangle 3"/>
          <p:cNvSpPr/>
          <p:nvPr/>
        </p:nvSpPr>
        <p:spPr>
          <a:xfrm>
            <a:off x="425303" y="1658693"/>
            <a:ext cx="7921255" cy="192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dirty="0" smtClean="0">
                <a:solidFill>
                  <a:schemeClr val="tx1"/>
                </a:solidFill>
              </a:rPr>
              <a:t>&lt;DataSources&gt; </a:t>
            </a:r>
          </a:p>
          <a:p>
            <a:pPr algn="l"/>
            <a:r>
              <a:rPr lang="en-US" sz="1400" b="0" dirty="0" smtClean="0">
                <a:solidFill>
                  <a:schemeClr val="tx1"/>
                </a:solidFill>
              </a:rPr>
              <a:t>&lt;DataSource name="</a:t>
            </a:r>
            <a:r>
              <a:rPr lang="en-US" sz="1400" i="1" dirty="0" smtClean="0">
                <a:solidFill>
                  <a:schemeClr val="tx1"/>
                </a:solidFill>
              </a:rPr>
              <a:t>JAVAACTION_DB</a:t>
            </a:r>
            <a:r>
              <a:rPr lang="en-US" sz="1400" b="0" dirty="0" smtClean="0">
                <a:solidFill>
                  <a:schemeClr val="tx1"/>
                </a:solidFill>
              </a:rPr>
              <a:t>"&gt;        </a:t>
            </a:r>
          </a:p>
          <a:p>
            <a:pPr algn="l"/>
            <a:r>
              <a:rPr lang="en-US" sz="1400" b="0" dirty="0" smtClean="0">
                <a:solidFill>
                  <a:schemeClr val="tx1"/>
                </a:solidFill>
              </a:rPr>
              <a:t>      &lt;property name="UserName" type="String"&gt;</a:t>
            </a:r>
            <a:r>
              <a:rPr lang="en-US" sz="1400" i="1" dirty="0" smtClean="0">
                <a:solidFill>
                  <a:schemeClr val="tx1"/>
                </a:solidFill>
              </a:rPr>
              <a:t>DB_USERNAME</a:t>
            </a:r>
            <a:r>
              <a:rPr lang="en-US" sz="1400" b="0" dirty="0" smtClean="0">
                <a:solidFill>
                  <a:schemeClr val="tx1"/>
                </a:solidFill>
              </a:rPr>
              <a:t>&lt;/property&gt; </a:t>
            </a:r>
          </a:p>
          <a:p>
            <a:pPr algn="l"/>
            <a:r>
              <a:rPr lang="en-US" sz="1400" b="0" dirty="0" smtClean="0">
                <a:solidFill>
                  <a:schemeClr val="tx1"/>
                </a:solidFill>
              </a:rPr>
              <a:t>      &lt;property name="Password" type="String"&gt;</a:t>
            </a:r>
            <a:r>
              <a:rPr lang="en-US" sz="1400" i="1" dirty="0" smtClean="0">
                <a:solidFill>
                  <a:schemeClr val="tx1"/>
                </a:solidFill>
              </a:rPr>
              <a:t>DB_PASSWORD</a:t>
            </a:r>
            <a:r>
              <a:rPr lang="en-US" sz="1400" b="0" dirty="0" smtClean="0">
                <a:solidFill>
                  <a:schemeClr val="tx1"/>
                </a:solidFill>
              </a:rPr>
              <a:t>&lt;/property&gt; </a:t>
            </a:r>
          </a:p>
          <a:p>
            <a:pPr algn="l"/>
            <a:r>
              <a:rPr lang="en-US" sz="1400" b="0" dirty="0" smtClean="0">
                <a:solidFill>
                  <a:schemeClr val="tx1"/>
                </a:solidFill>
              </a:rPr>
              <a:t>      &lt;property name="URL" type="String"&gt;</a:t>
            </a:r>
            <a:r>
              <a:rPr lang="en-US" sz="1400" i="1" dirty="0" smtClean="0">
                <a:solidFill>
                  <a:schemeClr val="tx1"/>
                </a:solidFill>
              </a:rPr>
              <a:t>DATABASE_URL</a:t>
            </a:r>
            <a:r>
              <a:rPr lang="en-US" sz="1400" b="0" dirty="0" smtClean="0">
                <a:solidFill>
                  <a:schemeClr val="tx1"/>
                </a:solidFill>
              </a:rPr>
              <a:t>&lt;/property&gt; </a:t>
            </a:r>
          </a:p>
          <a:p>
            <a:pPr algn="l"/>
            <a:r>
              <a:rPr lang="en-US" sz="1400" b="0" dirty="0" smtClean="0">
                <a:solidFill>
                  <a:schemeClr val="tx1"/>
                </a:solidFill>
              </a:rPr>
              <a:t>      &lt;property name="DriverClassName" type="String"&gt;</a:t>
            </a:r>
            <a:r>
              <a:rPr lang="en-US" sz="1400" i="1" dirty="0" smtClean="0">
                <a:solidFill>
                  <a:schemeClr val="tx1"/>
                </a:solidFill>
              </a:rPr>
              <a:t>DATABASE_DRIVER_CLASS_NAME</a:t>
            </a:r>
            <a:r>
              <a:rPr lang="en-US" sz="1400" b="0" dirty="0" smtClean="0">
                <a:solidFill>
                  <a:schemeClr val="tx1"/>
                </a:solidFill>
              </a:rPr>
              <a:t>&lt;/property&gt; </a:t>
            </a:r>
          </a:p>
          <a:p>
            <a:pPr algn="l"/>
            <a:r>
              <a:rPr lang="en-US" sz="1400" b="0" dirty="0" smtClean="0">
                <a:solidFill>
                  <a:schemeClr val="tx1"/>
                </a:solidFill>
              </a:rPr>
              <a:t>&lt;/DataSource&gt;</a:t>
            </a:r>
          </a:p>
          <a:p>
            <a:pPr algn="l"/>
            <a:r>
              <a:rPr lang="en-US" sz="1400" b="0" dirty="0" smtClean="0">
                <a:solidFill>
                  <a:schemeClr val="tx1"/>
                </a:solidFill>
              </a:rPr>
              <a:t>&lt;/DataSources&gt;</a:t>
            </a:r>
            <a:endParaRPr lang="en-US" sz="1400" b="0"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Action: Settings</a:t>
            </a:r>
            <a:endParaRPr lang="en-US" dirty="0"/>
          </a:p>
        </p:txBody>
      </p:sp>
      <p:sp>
        <p:nvSpPr>
          <p:cNvPr id="3" name="Content Placeholder 2"/>
          <p:cNvSpPr>
            <a:spLocks noGrp="1"/>
          </p:cNvSpPr>
          <p:nvPr>
            <p:ph idx="1"/>
          </p:nvPr>
        </p:nvSpPr>
        <p:spPr/>
        <p:txBody>
          <a:bodyPr/>
          <a:lstStyle/>
          <a:p>
            <a:r>
              <a:rPr lang="en-US" dirty="0" smtClean="0"/>
              <a:t>Specify the query</a:t>
            </a:r>
          </a:p>
          <a:p>
            <a:pPr lvl="1"/>
            <a:r>
              <a:rPr lang="en-US" dirty="0" smtClean="0"/>
              <a:t>Only simple queries can be used with this action</a:t>
            </a:r>
          </a:p>
          <a:p>
            <a:pPr lvl="1"/>
            <a:r>
              <a:rPr lang="en-US" dirty="0" smtClean="0"/>
              <a:t>Use “?” for each column value, ? Can be mapped with UDAs to substitute values at runtime.</a:t>
            </a:r>
            <a:endParaRPr lang="en-US" dirty="0"/>
          </a:p>
        </p:txBody>
      </p:sp>
      <p:pic>
        <p:nvPicPr>
          <p:cNvPr id="1863682" name="Picture 2"/>
          <p:cNvPicPr>
            <a:picLocks noChangeAspect="1" noChangeArrowheads="1"/>
          </p:cNvPicPr>
          <p:nvPr/>
        </p:nvPicPr>
        <p:blipFill>
          <a:blip r:embed="rId3" cstate="print"/>
          <a:srcRect/>
          <a:stretch>
            <a:fillRect/>
          </a:stretch>
        </p:blipFill>
        <p:spPr bwMode="auto">
          <a:xfrm>
            <a:off x="754911" y="2423558"/>
            <a:ext cx="3655053" cy="3462682"/>
          </a:xfrm>
          <a:prstGeom prst="rect">
            <a:avLst/>
          </a:prstGeom>
          <a:noFill/>
          <a:ln w="9525">
            <a:noFill/>
            <a:miter lim="800000"/>
            <a:headEnd/>
            <a:tailEnd/>
          </a:ln>
        </p:spPr>
      </p:pic>
      <p:pic>
        <p:nvPicPr>
          <p:cNvPr id="1863684" name="Picture 4"/>
          <p:cNvPicPr>
            <a:picLocks noChangeAspect="1" noChangeArrowheads="1"/>
          </p:cNvPicPr>
          <p:nvPr/>
        </p:nvPicPr>
        <p:blipFill>
          <a:blip r:embed="rId4" cstate="print"/>
          <a:srcRect/>
          <a:stretch>
            <a:fillRect/>
          </a:stretch>
        </p:blipFill>
        <p:spPr bwMode="auto">
          <a:xfrm>
            <a:off x="4514740" y="2465979"/>
            <a:ext cx="4410075" cy="1266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latin typeface="+mn-lt"/>
              </a:rPr>
              <a:t>Agents</a:t>
            </a:r>
          </a:p>
        </p:txBody>
      </p:sp>
      <p:sp>
        <p:nvSpPr>
          <p:cNvPr id="26627" name="Rectangle 3"/>
          <p:cNvSpPr>
            <a:spLocks noGrp="1" noChangeArrowheads="1"/>
          </p:cNvSpPr>
          <p:nvPr>
            <p:ph idx="1"/>
          </p:nvPr>
        </p:nvSpPr>
        <p:spPr/>
        <p:txBody>
          <a:bodyPr/>
          <a:lstStyle/>
          <a:p>
            <a:r>
              <a:rPr lang="en-US" dirty="0" smtClean="0">
                <a:cs typeface="Arial" charset="0"/>
              </a:rPr>
              <a:t>Agents are configurable system nodes, executed by server</a:t>
            </a:r>
            <a:endParaRPr dirty="0" smtClean="0">
              <a:cs typeface="Arial" charset="0"/>
            </a:endParaRPr>
          </a:p>
          <a:p>
            <a:r>
              <a:rPr lang="en-US" dirty="0" smtClean="0">
                <a:cs typeface="Arial" charset="0"/>
              </a:rPr>
              <a:t>Agents can be used to connect to external systems to perform some task or exchange data.</a:t>
            </a:r>
            <a:endParaRPr dirty="0" smtClean="0">
              <a:cs typeface="Arial" charset="0"/>
            </a:endParaRPr>
          </a:p>
          <a:p>
            <a:r>
              <a:rPr lang="en-US" dirty="0" smtClean="0">
                <a:cs typeface="Arial" charset="0"/>
              </a:rPr>
              <a:t>Agents are Java Programs, configuration information is stored in XML files.</a:t>
            </a:r>
            <a:endParaRPr dirty="0" smtClean="0">
              <a:cs typeface="Arial" charset="0"/>
            </a:endParaRPr>
          </a:p>
          <a:p>
            <a:r>
              <a:rPr lang="en-US" dirty="0" smtClean="0">
                <a:cs typeface="Arial" charset="0"/>
              </a:rPr>
              <a:t>There are two agents available o</a:t>
            </a:r>
            <a:r>
              <a:rPr dirty="0" smtClean="0">
                <a:cs typeface="Arial" charset="0"/>
              </a:rPr>
              <a:t>ut-of-the-box</a:t>
            </a:r>
          </a:p>
          <a:p>
            <a:pPr lvl="1"/>
            <a:r>
              <a:rPr lang="en-US" dirty="0" smtClean="0">
                <a:cs typeface="Arial" charset="0"/>
              </a:rPr>
              <a:t>FTP</a:t>
            </a:r>
          </a:p>
          <a:p>
            <a:pPr lvl="1"/>
            <a:r>
              <a:rPr lang="en-US" dirty="0" smtClean="0">
                <a:cs typeface="Arial" charset="0"/>
              </a:rPr>
              <a:t>HTTP</a:t>
            </a:r>
          </a:p>
          <a:p>
            <a:r>
              <a:rPr dirty="0" smtClean="0">
                <a:cs typeface="Arial" charset="0"/>
              </a:rPr>
              <a:t>Interstage BPM provides a framework for creating custom Agents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latin typeface="+mn-lt"/>
              </a:rPr>
              <a:t>Creating Agents</a:t>
            </a:r>
          </a:p>
        </p:txBody>
      </p:sp>
      <p:sp>
        <p:nvSpPr>
          <p:cNvPr id="27651" name="Rectangle 3"/>
          <p:cNvSpPr>
            <a:spLocks noGrp="1" noChangeArrowheads="1"/>
          </p:cNvSpPr>
          <p:nvPr>
            <p:ph idx="1"/>
          </p:nvPr>
        </p:nvSpPr>
        <p:spPr/>
        <p:txBody>
          <a:bodyPr/>
          <a:lstStyle/>
          <a:p>
            <a:r>
              <a:rPr dirty="0" smtClean="0">
                <a:cs typeface="Arial" charset="0"/>
              </a:rPr>
              <a:t>Create a Java class that implements the </a:t>
            </a:r>
            <a:r>
              <a:rPr i="1" dirty="0" smtClean="0">
                <a:cs typeface="Arial" charset="0"/>
              </a:rPr>
              <a:t>ActionAgentInvoke</a:t>
            </a:r>
            <a:r>
              <a:rPr dirty="0" smtClean="0">
                <a:cs typeface="Arial" charset="0"/>
              </a:rPr>
              <a:t> interface</a:t>
            </a:r>
          </a:p>
          <a:p>
            <a:r>
              <a:rPr dirty="0" smtClean="0">
                <a:cs typeface="Arial" charset="0"/>
              </a:rPr>
              <a:t>Implement method</a:t>
            </a:r>
          </a:p>
          <a:p>
            <a:pPr lvl="1"/>
            <a:r>
              <a:rPr lang="en-US" i="1" dirty="0" smtClean="0">
                <a:cs typeface="Arial" charset="0"/>
              </a:rPr>
              <a:t>invokeService(ServerEnactmentContext sec, String configFile)</a:t>
            </a:r>
          </a:p>
          <a:p>
            <a:pPr lvl="1"/>
            <a:r>
              <a:rPr lang="en-US" dirty="0" smtClean="0">
                <a:cs typeface="Arial" charset="0"/>
              </a:rPr>
              <a:t>This method is invoked by engine automatically when agents execute.</a:t>
            </a:r>
          </a:p>
          <a:p>
            <a:pPr lvl="1"/>
            <a:endParaRPr lang="en-US" dirty="0" smtClean="0">
              <a:cs typeface="Arial" charset="0"/>
            </a:endParaRPr>
          </a:p>
          <a:p>
            <a:r>
              <a:rPr sz="2200" dirty="0" smtClean="0">
                <a:cs typeface="Arial" charset="0"/>
              </a:rPr>
              <a:t>Create XML Configuration File</a:t>
            </a:r>
          </a:p>
        </p:txBody>
      </p:sp>
      <p:pic>
        <p:nvPicPr>
          <p:cNvPr id="4" name="Picture 6" descr="Basic Agent"/>
          <p:cNvPicPr>
            <a:picLocks noChangeAspect="1" noChangeArrowheads="1"/>
          </p:cNvPicPr>
          <p:nvPr/>
        </p:nvPicPr>
        <p:blipFill>
          <a:blip r:embed="rId3" cstate="print"/>
          <a:srcRect t="18617"/>
          <a:stretch>
            <a:fillRect/>
          </a:stretch>
        </p:blipFill>
        <p:spPr bwMode="auto">
          <a:xfrm>
            <a:off x="520994" y="3250650"/>
            <a:ext cx="4150501" cy="27115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latin typeface="+mn-lt"/>
              </a:rPr>
              <a:t>Agent Config File</a:t>
            </a:r>
          </a:p>
        </p:txBody>
      </p:sp>
      <p:sp>
        <p:nvSpPr>
          <p:cNvPr id="29699" name="Rectangle 3"/>
          <p:cNvSpPr>
            <a:spLocks noGrp="1" noChangeArrowheads="1"/>
          </p:cNvSpPr>
          <p:nvPr>
            <p:ph idx="1"/>
          </p:nvPr>
        </p:nvSpPr>
        <p:spPr/>
        <p:txBody>
          <a:bodyPr/>
          <a:lstStyle/>
          <a:p>
            <a:r>
              <a:rPr lang="en-US" dirty="0" smtClean="0">
                <a:cs typeface="Arial" charset="0"/>
              </a:rPr>
              <a:t>To create config file</a:t>
            </a:r>
          </a:p>
          <a:p>
            <a:pPr lvl="1"/>
            <a:r>
              <a:rPr lang="en-US" dirty="0" smtClean="0">
                <a:cs typeface="Arial" charset="0"/>
              </a:rPr>
              <a:t>right click on “resources” folder in the application </a:t>
            </a:r>
          </a:p>
          <a:p>
            <a:pPr lvl="1"/>
            <a:r>
              <a:rPr lang="en-US" dirty="0" smtClean="0">
                <a:cs typeface="Arial" charset="0"/>
              </a:rPr>
              <a:t>Select “New </a:t>
            </a:r>
            <a:r>
              <a:rPr lang="en-US" dirty="0" smtClean="0">
                <a:cs typeface="Arial" charset="0"/>
                <a:sym typeface="Wingdings" pitchFamily="2" charset="2"/>
              </a:rPr>
              <a:t> Agents”</a:t>
            </a:r>
          </a:p>
          <a:p>
            <a:pPr lvl="1"/>
            <a:r>
              <a:rPr lang="en-US" dirty="0" smtClean="0">
                <a:cs typeface="Arial" charset="0"/>
                <a:sym typeface="Wingdings" pitchFamily="2" charset="2"/>
              </a:rPr>
              <a:t>It creates a default </a:t>
            </a:r>
            <a:r>
              <a:rPr lang="en-US" i="1" dirty="0" smtClean="0">
                <a:cs typeface="Arial" charset="0"/>
                <a:sym typeface="Wingdings" pitchFamily="2" charset="2"/>
              </a:rPr>
              <a:t>agentsConfig.xml </a:t>
            </a:r>
            <a:r>
              <a:rPr lang="en-US" dirty="0" smtClean="0">
                <a:cs typeface="Arial" charset="0"/>
                <a:sym typeface="Wingdings" pitchFamily="2" charset="2"/>
              </a:rPr>
              <a:t>in the resources folder</a:t>
            </a:r>
          </a:p>
          <a:p>
            <a:pPr lvl="1"/>
            <a:r>
              <a:rPr lang="en-US" dirty="0" smtClean="0">
                <a:cs typeface="Arial" charset="0"/>
                <a:sym typeface="Wingdings" pitchFamily="2" charset="2"/>
              </a:rPr>
              <a:t>Edit config file to add configuration for agents.</a:t>
            </a:r>
          </a:p>
          <a:p>
            <a:pPr lvl="1"/>
            <a:r>
              <a:rPr lang="en-US" dirty="0" smtClean="0">
                <a:cs typeface="Arial" charset="0"/>
                <a:sym typeface="Wingdings" pitchFamily="2" charset="2"/>
              </a:rPr>
              <a:t>File can contain multiple agent configurations.</a:t>
            </a:r>
            <a:endParaRPr dirty="0" smtClean="0">
              <a:cs typeface="Arial" charset="0"/>
            </a:endParaRPr>
          </a:p>
          <a:p>
            <a:endParaRPr dirty="0" smtClean="0">
              <a:cs typeface="Arial" charset="0"/>
            </a:endParaRPr>
          </a:p>
        </p:txBody>
      </p:sp>
      <p:sp>
        <p:nvSpPr>
          <p:cNvPr id="29700" name="Text Box 28"/>
          <p:cNvSpPr txBox="1">
            <a:spLocks noChangeArrowheads="1"/>
          </p:cNvSpPr>
          <p:nvPr/>
        </p:nvSpPr>
        <p:spPr bwMode="auto">
          <a:xfrm>
            <a:off x="640279" y="3467656"/>
            <a:ext cx="4922566" cy="2800767"/>
          </a:xfrm>
          <a:prstGeom prst="rect">
            <a:avLst/>
          </a:prstGeom>
          <a:solidFill>
            <a:schemeClr val="bg1"/>
          </a:solidFill>
          <a:ln w="9525">
            <a:solidFill>
              <a:schemeClr val="bg1"/>
            </a:solidFill>
            <a:miter lim="800000"/>
            <a:headEnd/>
            <a:tailEnd/>
          </a:ln>
        </p:spPr>
        <p:txBody>
          <a:bodyPr wrap="none">
            <a:spAutoFit/>
          </a:bodyPr>
          <a:lstStyle/>
          <a:p>
            <a:pPr algn="l"/>
            <a:r>
              <a:rPr lang="en-US" sz="1600" b="0" i="1" dirty="0">
                <a:latin typeface="+mn-lt"/>
                <a:cs typeface="Courier New" pitchFamily="49" charset="0"/>
              </a:rPr>
              <a:t>&lt;ActionAgentList&gt;</a:t>
            </a:r>
          </a:p>
          <a:p>
            <a:pPr algn="l"/>
            <a:r>
              <a:rPr lang="en-US" sz="1600" b="0" i="1" dirty="0">
                <a:latin typeface="+mn-lt"/>
                <a:cs typeface="Courier New" pitchFamily="49" charset="0"/>
              </a:rPr>
              <a:t>  &lt;ActionAgent&gt;</a:t>
            </a:r>
          </a:p>
          <a:p>
            <a:pPr algn="l"/>
            <a:r>
              <a:rPr lang="en-US" sz="1600" b="0" i="1" dirty="0">
                <a:latin typeface="+mn-lt"/>
                <a:cs typeface="Courier New" pitchFamily="49" charset="0"/>
              </a:rPr>
              <a:t>    &lt;Name</a:t>
            </a:r>
            <a:r>
              <a:rPr lang="en-US" sz="1600" b="0" i="1" dirty="0">
                <a:solidFill>
                  <a:srgbClr val="BBBBCC"/>
                </a:solidFill>
                <a:latin typeface="+mn-lt"/>
                <a:cs typeface="Courier New" pitchFamily="49" charset="0"/>
              </a:rPr>
              <a:t>&gt;</a:t>
            </a:r>
            <a:r>
              <a:rPr lang="en-US" sz="1600" b="0" i="1" dirty="0">
                <a:solidFill>
                  <a:schemeClr val="hlink"/>
                </a:solidFill>
                <a:latin typeface="+mn-lt"/>
                <a:cs typeface="Courier New" pitchFamily="49" charset="0"/>
              </a:rPr>
              <a:t>@BasicAgent</a:t>
            </a:r>
            <a:r>
              <a:rPr lang="en-US" sz="1600" b="0" i="1" dirty="0">
                <a:latin typeface="+mn-lt"/>
                <a:cs typeface="Courier New" pitchFamily="49" charset="0"/>
              </a:rPr>
              <a:t>&lt;/Name&gt;</a:t>
            </a:r>
          </a:p>
          <a:p>
            <a:pPr algn="l"/>
            <a:r>
              <a:rPr lang="en-US" sz="1600" b="0" i="1" dirty="0">
                <a:latin typeface="+mn-lt"/>
                <a:cs typeface="Courier New" pitchFamily="49" charset="0"/>
              </a:rPr>
              <a:t>    &lt;Description&gt;</a:t>
            </a:r>
            <a:r>
              <a:rPr lang="en-US" sz="1600" b="0" i="1" dirty="0">
                <a:solidFill>
                  <a:schemeClr val="hlink"/>
                </a:solidFill>
                <a:latin typeface="+mn-lt"/>
                <a:cs typeface="Courier New" pitchFamily="49" charset="0"/>
              </a:rPr>
              <a:t>Demonstrate Basic Agent</a:t>
            </a:r>
            <a:r>
              <a:rPr lang="en-US" sz="1600" b="0" i="1" dirty="0">
                <a:latin typeface="+mn-lt"/>
                <a:cs typeface="Courier New" pitchFamily="49" charset="0"/>
              </a:rPr>
              <a:t>&lt;/Description&gt;</a:t>
            </a:r>
          </a:p>
          <a:p>
            <a:pPr algn="l"/>
            <a:r>
              <a:rPr lang="en-US" sz="1600" b="0" i="1" dirty="0">
                <a:latin typeface="+mn-lt"/>
                <a:cs typeface="Courier New" pitchFamily="49" charset="0"/>
              </a:rPr>
              <a:t>    &lt;RetryInterval&gt;</a:t>
            </a:r>
            <a:r>
              <a:rPr lang="en-US" sz="1600" b="0" i="1" dirty="0">
                <a:solidFill>
                  <a:schemeClr val="hlink"/>
                </a:solidFill>
                <a:latin typeface="+mn-lt"/>
                <a:cs typeface="Courier New" pitchFamily="49" charset="0"/>
              </a:rPr>
              <a:t>20</a:t>
            </a:r>
            <a:r>
              <a:rPr lang="en-US" sz="1600" b="0" i="1" dirty="0">
                <a:latin typeface="+mn-lt"/>
                <a:cs typeface="Courier New" pitchFamily="49" charset="0"/>
              </a:rPr>
              <a:t>&lt;/RetryInterval&gt;</a:t>
            </a:r>
          </a:p>
          <a:p>
            <a:pPr algn="l"/>
            <a:r>
              <a:rPr lang="en-US" sz="1600" b="0" i="1" dirty="0">
                <a:latin typeface="+mn-lt"/>
                <a:cs typeface="Courier New" pitchFamily="49" charset="0"/>
              </a:rPr>
              <a:t>    &lt;EscalationInterval&gt;</a:t>
            </a:r>
            <a:r>
              <a:rPr lang="en-US" sz="1600" b="0" i="1" dirty="0">
                <a:solidFill>
                  <a:schemeClr val="hlink"/>
                </a:solidFill>
                <a:latin typeface="+mn-lt"/>
                <a:cs typeface="Courier New" pitchFamily="49" charset="0"/>
              </a:rPr>
              <a:t>1</a:t>
            </a:r>
            <a:r>
              <a:rPr lang="en-US" sz="1600" b="0" i="1" dirty="0">
                <a:latin typeface="+mn-lt"/>
                <a:cs typeface="Courier New" pitchFamily="49" charset="0"/>
              </a:rPr>
              <a:t>&lt;/EscalationInterval&gt;</a:t>
            </a:r>
          </a:p>
          <a:p>
            <a:pPr algn="l"/>
            <a:r>
              <a:rPr lang="en-US" sz="1600" b="0" i="1" dirty="0">
                <a:latin typeface="+mn-lt"/>
                <a:cs typeface="Courier New" pitchFamily="49" charset="0"/>
              </a:rPr>
              <a:t>    &lt;ClassName&gt;</a:t>
            </a:r>
            <a:r>
              <a:rPr lang="en-US" sz="1600" b="0" i="1" dirty="0">
                <a:solidFill>
                  <a:schemeClr val="hlink"/>
                </a:solidFill>
                <a:latin typeface="+mn-lt"/>
                <a:cs typeface="Courier New" pitchFamily="49" charset="0"/>
              </a:rPr>
              <a:t>com.fujitsu.fast.BasicAgent</a:t>
            </a:r>
            <a:r>
              <a:rPr lang="en-US" sz="1600" b="0" i="1" dirty="0">
                <a:latin typeface="+mn-lt"/>
                <a:cs typeface="Courier New" pitchFamily="49" charset="0"/>
              </a:rPr>
              <a:t>&lt;/ClassName&gt;</a:t>
            </a:r>
          </a:p>
          <a:p>
            <a:pPr algn="l"/>
            <a:r>
              <a:rPr lang="en-US" sz="1600" b="0" i="1" dirty="0">
                <a:latin typeface="+mn-lt"/>
                <a:cs typeface="Courier New" pitchFamily="49" charset="0"/>
              </a:rPr>
              <a:t>    &lt;ClassPath&gt;</a:t>
            </a:r>
            <a:r>
              <a:rPr lang="en-US" sz="1600" b="0" i="1" dirty="0">
                <a:solidFill>
                  <a:schemeClr val="hlink"/>
                </a:solidFill>
                <a:latin typeface="+mn-lt"/>
                <a:cs typeface="Courier New" pitchFamily="49" charset="0"/>
              </a:rPr>
              <a:t>\\Interstage\\IBPM\\classes</a:t>
            </a:r>
            <a:r>
              <a:rPr lang="en-US" sz="1600" b="0" i="1" dirty="0">
                <a:latin typeface="+mn-lt"/>
                <a:cs typeface="Courier New" pitchFamily="49" charset="0"/>
              </a:rPr>
              <a:t>&lt;/ClassPath&gt;</a:t>
            </a:r>
          </a:p>
          <a:p>
            <a:pPr algn="l"/>
            <a:r>
              <a:rPr lang="en-US" sz="1600" b="0" i="1" dirty="0">
                <a:latin typeface="+mn-lt"/>
                <a:cs typeface="Courier New" pitchFamily="49" charset="0"/>
              </a:rPr>
              <a:t>    &lt;ConfigFile&gt;&lt;/ConfigFile&gt;</a:t>
            </a:r>
          </a:p>
          <a:p>
            <a:pPr algn="l"/>
            <a:r>
              <a:rPr lang="en-US" sz="1600" b="0" i="1" dirty="0">
                <a:latin typeface="+mn-lt"/>
                <a:cs typeface="Courier New" pitchFamily="49" charset="0"/>
              </a:rPr>
              <a:t>  &lt;/ActionAgent&gt;</a:t>
            </a:r>
          </a:p>
          <a:p>
            <a:pPr algn="l"/>
            <a:r>
              <a:rPr lang="en-US" sz="1600" b="0" i="1" dirty="0">
                <a:latin typeface="+mn-lt"/>
                <a:cs typeface="Courier New" pitchFamily="49" charset="0"/>
              </a:rPr>
              <a:t>&lt;/ActionAgentList&gt;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latin typeface="+mn-lt"/>
              </a:rPr>
              <a:t>Agent Class</a:t>
            </a:r>
          </a:p>
        </p:txBody>
      </p:sp>
      <p:sp>
        <p:nvSpPr>
          <p:cNvPr id="29699" name="Rectangle 3"/>
          <p:cNvSpPr>
            <a:spLocks noGrp="1" noChangeArrowheads="1"/>
          </p:cNvSpPr>
          <p:nvPr>
            <p:ph idx="1"/>
          </p:nvPr>
        </p:nvSpPr>
        <p:spPr/>
        <p:txBody>
          <a:bodyPr/>
          <a:lstStyle/>
          <a:p>
            <a:endParaRPr lang="en-US" dirty="0" smtClean="0">
              <a:cs typeface="Arial" charset="0"/>
            </a:endParaRPr>
          </a:p>
          <a:p>
            <a:endParaRPr lang="en-US" dirty="0" smtClean="0">
              <a:cs typeface="Arial" charset="0"/>
            </a:endParaRPr>
          </a:p>
          <a:p>
            <a:endParaRPr lang="en-US" dirty="0" smtClean="0">
              <a:cs typeface="Arial" charset="0"/>
            </a:endParaRPr>
          </a:p>
          <a:p>
            <a:endParaRPr lang="en-US" dirty="0" smtClean="0">
              <a:cs typeface="Arial" charset="0"/>
            </a:endParaRPr>
          </a:p>
          <a:p>
            <a:endParaRPr lang="en-US" dirty="0" smtClean="0">
              <a:cs typeface="Arial" charset="0"/>
            </a:endParaRPr>
          </a:p>
          <a:p>
            <a:endParaRPr lang="en-US" dirty="0" smtClean="0">
              <a:cs typeface="Arial" charset="0"/>
            </a:endParaRPr>
          </a:p>
          <a:p>
            <a:endParaRPr lang="en-US" dirty="0" smtClean="0">
              <a:cs typeface="Arial" charset="0"/>
            </a:endParaRPr>
          </a:p>
          <a:p>
            <a:r>
              <a:rPr lang="en-US" dirty="0" smtClean="0">
                <a:cs typeface="Arial" charset="0"/>
              </a:rPr>
              <a:t>invokeService method in Agent, returns a string value which is interpreted by engine as “choice” to continue processing</a:t>
            </a:r>
          </a:p>
          <a:p>
            <a:pPr lvl="1"/>
            <a:r>
              <a:rPr lang="en-US" dirty="0" smtClean="0">
                <a:cs typeface="Arial" charset="0"/>
              </a:rPr>
              <a:t>Return “null” : engine continues to retry based on config setting</a:t>
            </a:r>
          </a:p>
          <a:p>
            <a:pPr lvl="1"/>
            <a:r>
              <a:rPr lang="en-US" dirty="0" smtClean="0">
                <a:cs typeface="Arial" charset="0"/>
              </a:rPr>
              <a:t>Return a string value: engine tries to match it with names of outgoing arrows and makes choice on the matching arrow. If none of the choices match, throws exception </a:t>
            </a:r>
          </a:p>
          <a:p>
            <a:pPr lvl="1"/>
            <a:r>
              <a:rPr lang="en-US" dirty="0" smtClean="0">
                <a:cs typeface="Arial" charset="0"/>
              </a:rPr>
              <a:t>Agent throws exception: process goes to error state.</a:t>
            </a:r>
          </a:p>
          <a:p>
            <a:endParaRPr dirty="0" smtClean="0">
              <a:cs typeface="Arial" charset="0"/>
            </a:endParaRPr>
          </a:p>
        </p:txBody>
      </p:sp>
      <p:sp>
        <p:nvSpPr>
          <p:cNvPr id="29700" name="Text Box 28"/>
          <p:cNvSpPr txBox="1">
            <a:spLocks noChangeArrowheads="1"/>
          </p:cNvSpPr>
          <p:nvPr/>
        </p:nvSpPr>
        <p:spPr bwMode="auto">
          <a:xfrm>
            <a:off x="450610" y="862679"/>
            <a:ext cx="7077242" cy="2893100"/>
          </a:xfrm>
          <a:prstGeom prst="rect">
            <a:avLst/>
          </a:prstGeom>
          <a:solidFill>
            <a:schemeClr val="bg1"/>
          </a:solidFill>
          <a:ln w="9525">
            <a:solidFill>
              <a:schemeClr val="bg1"/>
            </a:solidFill>
            <a:miter lim="800000"/>
            <a:headEnd/>
            <a:tailEnd/>
          </a:ln>
        </p:spPr>
        <p:txBody>
          <a:bodyPr wrap="square">
            <a:spAutoFit/>
          </a:bodyPr>
          <a:lstStyle/>
          <a:p>
            <a:pPr algn="l"/>
            <a:r>
              <a:rPr lang="en-US" sz="1400" b="0" i="1" dirty="0" smtClean="0">
                <a:latin typeface="+mj-lt"/>
              </a:rPr>
              <a:t>package com.fujitsu.iflow.server.intf;</a:t>
            </a:r>
          </a:p>
          <a:p>
            <a:pPr algn="l"/>
            <a:endParaRPr lang="en-US" sz="1400" b="0" i="1" dirty="0" smtClean="0">
              <a:latin typeface="+mj-lt"/>
            </a:endParaRPr>
          </a:p>
          <a:p>
            <a:pPr algn="l"/>
            <a:r>
              <a:rPr lang="en-US" sz="1400" b="0" i="1" dirty="0" smtClean="0">
                <a:latin typeface="+mj-lt"/>
              </a:rPr>
              <a:t>public class ServiceAgent implements interface ActionAgentInvoke</a:t>
            </a:r>
          </a:p>
          <a:p>
            <a:pPr algn="l"/>
            <a:r>
              <a:rPr lang="en-US" sz="1400" b="0" i="1" dirty="0" smtClean="0">
                <a:latin typeface="+mj-lt"/>
              </a:rPr>
              <a:t>{</a:t>
            </a:r>
          </a:p>
          <a:p>
            <a:pPr algn="l"/>
            <a:r>
              <a:rPr lang="en-US" sz="1400" b="0" i="1" dirty="0" smtClean="0">
                <a:latin typeface="+mj-lt"/>
              </a:rPr>
              <a:t>	public String invokeService(ServerEnactmentContext sec, String configFile) </a:t>
            </a:r>
          </a:p>
          <a:p>
            <a:pPr algn="l"/>
            <a:r>
              <a:rPr lang="en-US" sz="1400" b="0" i="1" dirty="0" smtClean="0">
                <a:latin typeface="+mj-lt"/>
              </a:rPr>
              <a:t>		throws Exception;</a:t>
            </a:r>
          </a:p>
          <a:p>
            <a:pPr algn="l"/>
            <a:r>
              <a:rPr lang="en-US" sz="1400" b="0" i="1" dirty="0" smtClean="0">
                <a:latin typeface="+mj-lt"/>
              </a:rPr>
              <a:t>	{</a:t>
            </a:r>
          </a:p>
          <a:p>
            <a:pPr algn="l"/>
            <a:r>
              <a:rPr lang="en-US" sz="1400" b="0" i="1" dirty="0" smtClean="0">
                <a:latin typeface="+mj-lt"/>
              </a:rPr>
              <a:t>		…………………………..&lt;code/logic here&gt;…..</a:t>
            </a:r>
          </a:p>
          <a:p>
            <a:pPr algn="l"/>
            <a:r>
              <a:rPr lang="en-US" sz="1400" b="0" i="1" dirty="0" smtClean="0">
                <a:latin typeface="+mj-lt"/>
              </a:rPr>
              <a:t>		…</a:t>
            </a:r>
          </a:p>
          <a:p>
            <a:pPr algn="l"/>
            <a:r>
              <a:rPr lang="en-US" sz="1400" b="0" i="1" dirty="0" smtClean="0">
                <a:latin typeface="+mj-lt"/>
              </a:rPr>
              <a:t>		..</a:t>
            </a:r>
          </a:p>
          <a:p>
            <a:pPr algn="l"/>
            <a:r>
              <a:rPr lang="en-US" sz="1400" b="0" i="1" dirty="0" smtClean="0">
                <a:latin typeface="+mj-lt"/>
              </a:rPr>
              <a:t>		return </a:t>
            </a:r>
            <a:r>
              <a:rPr lang="en-US" sz="1400" i="1" dirty="0" smtClean="0">
                <a:latin typeface="+mj-lt"/>
              </a:rPr>
              <a:t>&lt;String&gt;;</a:t>
            </a:r>
          </a:p>
          <a:p>
            <a:pPr algn="l"/>
            <a:r>
              <a:rPr lang="en-US" sz="1400" b="0" i="1" dirty="0" smtClean="0">
                <a:latin typeface="+mj-lt"/>
              </a:rPr>
              <a:t>	}</a:t>
            </a:r>
          </a:p>
          <a:p>
            <a:pPr algn="l"/>
            <a:r>
              <a:rPr lang="en-US" sz="1400" b="0" i="1" dirty="0" smtClean="0">
                <a:latin typeface="+mj-lt"/>
              </a:rPr>
              <a:t>}</a:t>
            </a:r>
            <a:endParaRPr lang="en-US" sz="1400" b="0" i="1" dirty="0">
              <a:latin typeface="+mj-lt"/>
              <a:cs typeface="Courier New"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57151" y="766763"/>
            <a:ext cx="9018588" cy="5781675"/>
          </a:xfrm>
        </p:spPr>
        <p:txBody>
          <a:bodyPr/>
          <a:lstStyle/>
          <a:p>
            <a:endParaRPr lang="en-US" dirty="0" smtClean="0">
              <a:cs typeface="Arial" charset="0"/>
            </a:endParaRPr>
          </a:p>
          <a:p>
            <a:endParaRPr lang="en-US" dirty="0" smtClean="0">
              <a:cs typeface="Arial" charset="0"/>
            </a:endParaRPr>
          </a:p>
          <a:p>
            <a:endParaRPr lang="en-US" dirty="0" smtClean="0">
              <a:cs typeface="Arial" charset="0"/>
            </a:endParaRPr>
          </a:p>
          <a:p>
            <a:endParaRPr lang="en-US" dirty="0" smtClean="0">
              <a:cs typeface="Arial" charset="0"/>
            </a:endParaRPr>
          </a:p>
          <a:p>
            <a:r>
              <a:rPr lang="en-US" dirty="0" smtClean="0">
                <a:cs typeface="Arial" charset="0"/>
              </a:rPr>
              <a:t>Agent is associated with an Activity Node</a:t>
            </a:r>
          </a:p>
          <a:p>
            <a:r>
              <a:rPr lang="en-US" dirty="0" smtClean="0">
                <a:cs typeface="Arial" charset="0"/>
              </a:rPr>
              <a:t>Activity node’s role should match with Agent name in agentConfig.xml file, prefixed with “@” e.g. “@ServerAgent” </a:t>
            </a:r>
          </a:p>
          <a:p>
            <a:endParaRPr dirty="0" smtClean="0">
              <a:cs typeface="Arial" charset="0"/>
            </a:endParaRPr>
          </a:p>
        </p:txBody>
      </p:sp>
      <p:sp>
        <p:nvSpPr>
          <p:cNvPr id="123907" name="Rectangle 4"/>
          <p:cNvSpPr>
            <a:spLocks noGrp="1" noChangeArrowheads="1"/>
          </p:cNvSpPr>
          <p:nvPr>
            <p:ph type="title"/>
          </p:nvPr>
        </p:nvSpPr>
        <p:spPr/>
        <p:txBody>
          <a:bodyPr/>
          <a:lstStyle/>
          <a:p>
            <a:r>
              <a:rPr lang="en-US" dirty="0" smtClean="0"/>
              <a:t>Assigning Agent to a Node</a:t>
            </a:r>
          </a:p>
        </p:txBody>
      </p:sp>
      <p:pic>
        <p:nvPicPr>
          <p:cNvPr id="1868802" name="Picture 2"/>
          <p:cNvPicPr>
            <a:picLocks noChangeAspect="1" noChangeArrowheads="1"/>
          </p:cNvPicPr>
          <p:nvPr/>
        </p:nvPicPr>
        <p:blipFill>
          <a:blip r:embed="rId3" cstate="print"/>
          <a:srcRect/>
          <a:stretch>
            <a:fillRect/>
          </a:stretch>
        </p:blipFill>
        <p:spPr bwMode="auto">
          <a:xfrm>
            <a:off x="437485" y="920935"/>
            <a:ext cx="5695950"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mn-lt"/>
              </a:rPr>
              <a:t>Trigger and Listener</a:t>
            </a:r>
          </a:p>
        </p:txBody>
      </p:sp>
      <p:sp>
        <p:nvSpPr>
          <p:cNvPr id="31747" name="Rectangle 3"/>
          <p:cNvSpPr>
            <a:spLocks noGrp="1" noChangeArrowheads="1"/>
          </p:cNvSpPr>
          <p:nvPr>
            <p:ph idx="1"/>
          </p:nvPr>
        </p:nvSpPr>
        <p:spPr/>
        <p:txBody>
          <a:bodyPr/>
          <a:lstStyle/>
          <a:p>
            <a:r>
              <a:rPr dirty="0" smtClean="0">
                <a:cs typeface="Arial" charset="0"/>
              </a:rPr>
              <a:t>Triggers allow Business Processes to respond to external events</a:t>
            </a:r>
          </a:p>
          <a:p>
            <a:r>
              <a:rPr lang="en-US" dirty="0" smtClean="0">
                <a:cs typeface="Arial" charset="0"/>
              </a:rPr>
              <a:t>Trigger can be</a:t>
            </a:r>
          </a:p>
          <a:p>
            <a:pPr lvl="1"/>
            <a:r>
              <a:rPr lang="en-US" dirty="0" smtClean="0">
                <a:cs typeface="Arial" charset="0"/>
              </a:rPr>
              <a:t>An incoming email</a:t>
            </a:r>
          </a:p>
          <a:p>
            <a:pPr lvl="1"/>
            <a:r>
              <a:rPr lang="en-US" dirty="0" smtClean="0">
                <a:cs typeface="Arial" charset="0"/>
              </a:rPr>
              <a:t>An incoming file</a:t>
            </a:r>
          </a:p>
          <a:p>
            <a:pPr lvl="1"/>
            <a:endParaRPr dirty="0" smtClean="0">
              <a:cs typeface="Arial" charset="0"/>
            </a:endParaRPr>
          </a:p>
          <a:p>
            <a:r>
              <a:rPr dirty="0" smtClean="0">
                <a:cs typeface="Arial" charset="0"/>
              </a:rPr>
              <a:t>Triggers are typically used to</a:t>
            </a:r>
          </a:p>
          <a:p>
            <a:pPr lvl="1"/>
            <a:r>
              <a:rPr lang="en-US" dirty="0" smtClean="0">
                <a:cs typeface="Arial" charset="0"/>
              </a:rPr>
              <a:t>Create and Start a process instance</a:t>
            </a:r>
          </a:p>
          <a:p>
            <a:pPr lvl="1"/>
            <a:r>
              <a:rPr lang="en-US" dirty="0" smtClean="0">
                <a:cs typeface="Arial" charset="0"/>
              </a:rPr>
              <a:t>Take action on an Activity node</a:t>
            </a:r>
          </a:p>
          <a:p>
            <a:endParaRPr dirty="0" smtClean="0">
              <a:cs typeface="Arial" charset="0"/>
            </a:endParaRPr>
          </a:p>
          <a:p>
            <a:r>
              <a:rPr lang="en-US" dirty="0" smtClean="0">
                <a:cs typeface="Arial" charset="0"/>
              </a:rPr>
              <a:t>Listeners are configured to listen to events, and Triggers process the event to take necessary action.</a:t>
            </a:r>
          </a:p>
          <a:p>
            <a:r>
              <a:rPr lang="en-US" dirty="0" smtClean="0">
                <a:cs typeface="Arial" charset="0"/>
              </a:rPr>
              <a:t>File Listener</a:t>
            </a:r>
          </a:p>
          <a:p>
            <a:pPr lvl="1"/>
            <a:r>
              <a:rPr lang="en-US" dirty="0" smtClean="0">
                <a:cs typeface="Arial" charset="0"/>
              </a:rPr>
              <a:t>Can process XML files, extract data and update UDAs</a:t>
            </a:r>
          </a:p>
          <a:p>
            <a:pPr>
              <a:buFontTx/>
              <a:buNone/>
            </a:pPr>
            <a:endParaRPr dirty="0"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latin typeface="+mn-lt"/>
              </a:rPr>
              <a:t>File Trigger and Listener</a:t>
            </a:r>
          </a:p>
        </p:txBody>
      </p:sp>
      <p:sp>
        <p:nvSpPr>
          <p:cNvPr id="31747" name="Rectangle 3"/>
          <p:cNvSpPr>
            <a:spLocks noGrp="1" noChangeArrowheads="1"/>
          </p:cNvSpPr>
          <p:nvPr>
            <p:ph idx="1"/>
          </p:nvPr>
        </p:nvSpPr>
        <p:spPr/>
        <p:txBody>
          <a:bodyPr/>
          <a:lstStyle/>
          <a:p>
            <a:r>
              <a:rPr lang="en-US" dirty="0" smtClean="0">
                <a:cs typeface="Arial" charset="0"/>
              </a:rPr>
              <a:t>Configuring a file based trigger and listener requires</a:t>
            </a:r>
          </a:p>
          <a:p>
            <a:pPr lvl="1"/>
            <a:r>
              <a:rPr lang="en-US" dirty="0" smtClean="0">
                <a:cs typeface="Arial" charset="0"/>
              </a:rPr>
              <a:t>Listener</a:t>
            </a:r>
          </a:p>
          <a:p>
            <a:pPr lvl="2"/>
            <a:r>
              <a:rPr lang="en-US" dirty="0" smtClean="0">
                <a:cs typeface="Arial" charset="0"/>
              </a:rPr>
              <a:t>Create listener configuration file</a:t>
            </a:r>
          </a:p>
          <a:p>
            <a:pPr lvl="2"/>
            <a:r>
              <a:rPr lang="en-US" dirty="0" smtClean="0">
                <a:cs typeface="Arial" charset="0"/>
              </a:rPr>
              <a:t>Specify listener settings</a:t>
            </a:r>
          </a:p>
          <a:p>
            <a:pPr lvl="1"/>
            <a:r>
              <a:rPr lang="en-US" dirty="0" smtClean="0">
                <a:cs typeface="Arial" charset="0"/>
              </a:rPr>
              <a:t>Trigger</a:t>
            </a:r>
          </a:p>
          <a:p>
            <a:pPr lvl="2"/>
            <a:r>
              <a:rPr lang="en-US" dirty="0" smtClean="0">
                <a:cs typeface="Arial" charset="0"/>
              </a:rPr>
              <a:t>Add trigger to process or node</a:t>
            </a:r>
          </a:p>
          <a:p>
            <a:pPr lvl="2"/>
            <a:r>
              <a:rPr lang="en-US" dirty="0" smtClean="0">
                <a:cs typeface="Arial" charset="0"/>
              </a:rPr>
              <a:t>Configure event setting</a:t>
            </a:r>
          </a:p>
          <a:p>
            <a:pPr lvl="2"/>
            <a:r>
              <a:rPr lang="en-US" dirty="0" smtClean="0">
                <a:cs typeface="Arial" charset="0"/>
              </a:rPr>
              <a:t>Provide data mapping</a:t>
            </a:r>
          </a:p>
          <a:p>
            <a:pPr lvl="2"/>
            <a:r>
              <a:rPr lang="en-US" dirty="0" smtClean="0">
                <a:cs typeface="Arial" charset="0"/>
              </a:rPr>
              <a:t>Define action</a:t>
            </a:r>
          </a:p>
          <a:p>
            <a:pPr lvl="1"/>
            <a:endParaRPr dirty="0" smtClean="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Node</a:t>
            </a:r>
            <a:endParaRPr lang="en-US" dirty="0"/>
          </a:p>
        </p:txBody>
      </p:sp>
      <p:sp>
        <p:nvSpPr>
          <p:cNvPr id="3" name="Content Placeholder 2"/>
          <p:cNvSpPr>
            <a:spLocks noGrp="1"/>
          </p:cNvSpPr>
          <p:nvPr>
            <p:ph idx="1"/>
          </p:nvPr>
        </p:nvSpPr>
        <p:spPr/>
        <p:txBody>
          <a:bodyPr/>
          <a:lstStyle/>
          <a:p>
            <a:r>
              <a:rPr lang="en-US" dirty="0" smtClean="0"/>
              <a:t>Web service node can be used to invoke web services from process</a:t>
            </a:r>
          </a:p>
          <a:p>
            <a:r>
              <a:rPr lang="en-US" dirty="0" smtClean="0"/>
              <a:t>Web service can be used as a Node or can also be added as action at other nodes. </a:t>
            </a:r>
          </a:p>
          <a:p>
            <a:r>
              <a:rPr lang="en-US" dirty="0" smtClean="0"/>
              <a:t>Web Service action provides easy way to configure client to invoke web service.</a:t>
            </a:r>
          </a:p>
          <a:p>
            <a:r>
              <a:rPr lang="en-US" dirty="0" smtClean="0"/>
              <a:t>Web service node may have error and compensation actions to handle web service errors. </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latin typeface="+mn-lt"/>
              </a:rPr>
              <a:t>Listener Configuration</a:t>
            </a:r>
          </a:p>
        </p:txBody>
      </p:sp>
      <p:sp>
        <p:nvSpPr>
          <p:cNvPr id="32771" name="Rectangle 3"/>
          <p:cNvSpPr>
            <a:spLocks noGrp="1" noChangeArrowheads="1"/>
          </p:cNvSpPr>
          <p:nvPr>
            <p:ph idx="1"/>
          </p:nvPr>
        </p:nvSpPr>
        <p:spPr/>
        <p:txBody>
          <a:bodyPr/>
          <a:lstStyle/>
          <a:p>
            <a:r>
              <a:rPr lang="en-US" dirty="0" smtClean="0">
                <a:cs typeface="Arial" charset="0"/>
              </a:rPr>
              <a:t>T</a:t>
            </a:r>
            <a:r>
              <a:rPr dirty="0" smtClean="0">
                <a:cs typeface="Arial" charset="0"/>
              </a:rPr>
              <a:t>o add a file listener configuration</a:t>
            </a:r>
          </a:p>
          <a:p>
            <a:pPr lvl="1"/>
            <a:r>
              <a:rPr lang="en-US" dirty="0" smtClean="0">
                <a:cs typeface="Arial" charset="0"/>
              </a:rPr>
              <a:t>Right click on “resources” folder in application</a:t>
            </a:r>
          </a:p>
          <a:p>
            <a:pPr lvl="1"/>
            <a:r>
              <a:rPr lang="en-US" dirty="0" smtClean="0">
                <a:cs typeface="Arial" charset="0"/>
              </a:rPr>
              <a:t>Select “New </a:t>
            </a:r>
            <a:r>
              <a:rPr lang="en-US" dirty="0" smtClean="0">
                <a:cs typeface="Arial" charset="0"/>
                <a:sym typeface="Wingdings" pitchFamily="2" charset="2"/>
              </a:rPr>
              <a:t> File Listener”</a:t>
            </a:r>
          </a:p>
          <a:p>
            <a:pPr lvl="1"/>
            <a:r>
              <a:rPr lang="en-US" dirty="0" smtClean="0">
                <a:cs typeface="Arial" charset="0"/>
                <a:sym typeface="Wingdings" pitchFamily="2" charset="2"/>
              </a:rPr>
              <a:t>Default config file </a:t>
            </a:r>
            <a:r>
              <a:rPr lang="en-US" i="1" dirty="0" smtClean="0">
                <a:cs typeface="Arial" charset="0"/>
                <a:sym typeface="Wingdings" pitchFamily="2" charset="2"/>
              </a:rPr>
              <a:t>FileListenerConf.xml </a:t>
            </a:r>
            <a:r>
              <a:rPr lang="en-US" dirty="0" smtClean="0">
                <a:cs typeface="Arial" charset="0"/>
                <a:sym typeface="Wingdings" pitchFamily="2" charset="2"/>
              </a:rPr>
              <a:t>will be created in resources folder.</a:t>
            </a:r>
            <a:endParaRPr dirty="0" smtClean="0">
              <a:cs typeface="Arial" charset="0"/>
            </a:endParaRPr>
          </a:p>
          <a:p>
            <a:pPr>
              <a:buNone/>
            </a:pPr>
            <a:endParaRPr dirty="0" smtClean="0">
              <a:cs typeface="Arial" charset="0"/>
            </a:endParaRPr>
          </a:p>
        </p:txBody>
      </p:sp>
      <p:sp>
        <p:nvSpPr>
          <p:cNvPr id="9" name="Rectangle 8"/>
          <p:cNvSpPr/>
          <p:nvPr/>
        </p:nvSpPr>
        <p:spPr>
          <a:xfrm>
            <a:off x="691113" y="2615610"/>
            <a:ext cx="7038757" cy="3561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0" dirty="0" smtClean="0">
                <a:solidFill>
                  <a:schemeClr val="tx1"/>
                </a:solidFill>
              </a:rPr>
              <a:t>&lt;FileListener&gt;</a:t>
            </a:r>
          </a:p>
          <a:p>
            <a:pPr algn="l"/>
            <a:r>
              <a:rPr lang="en-US" sz="1400" b="0" dirty="0" smtClean="0">
                <a:solidFill>
                  <a:schemeClr val="tx1"/>
                </a:solidFill>
              </a:rPr>
              <a:t>&lt;Directory&gt;</a:t>
            </a:r>
          </a:p>
          <a:p>
            <a:pPr algn="l"/>
            <a:r>
              <a:rPr lang="en-US" sz="1400" b="0" dirty="0" smtClean="0">
                <a:solidFill>
                  <a:schemeClr val="tx1"/>
                </a:solidFill>
              </a:rPr>
              <a:t>&lt;Path&gt;&lt;/Path&gt;</a:t>
            </a:r>
          </a:p>
          <a:p>
            <a:pPr algn="l"/>
            <a:r>
              <a:rPr lang="en-US" sz="1400" b="0" dirty="0" smtClean="0">
                <a:solidFill>
                  <a:schemeClr val="tx1"/>
                </a:solidFill>
              </a:rPr>
              <a:t>&lt;ScanInterval&gt;60000&lt;/ScanInterval&gt;  </a:t>
            </a:r>
          </a:p>
          <a:p>
            <a:pPr algn="l"/>
            <a:r>
              <a:rPr lang="en-US" sz="1400" b="0" dirty="0" smtClean="0">
                <a:solidFill>
                  <a:schemeClr val="tx1"/>
                </a:solidFill>
              </a:rPr>
              <a:t>&lt;StabilizationPeriod&gt;2000&lt;/StabilizationPeriod&gt;</a:t>
            </a:r>
          </a:p>
          <a:p>
            <a:pPr algn="l"/>
            <a:r>
              <a:rPr lang="en-US" sz="1400" b="0" dirty="0" smtClean="0">
                <a:solidFill>
                  <a:schemeClr val="tx1"/>
                </a:solidFill>
              </a:rPr>
              <a:t>&lt;FileHandlerClass&gt;</a:t>
            </a:r>
            <a:r>
              <a:rPr lang="en-US" sz="1400" b="0" u="sng" dirty="0" smtClean="0">
                <a:solidFill>
                  <a:schemeClr val="tx1"/>
                </a:solidFill>
              </a:rPr>
              <a:t>com.fujitsu.iflow.server.impl.serverimpl.TriggerHandler</a:t>
            </a:r>
            <a:r>
              <a:rPr lang="en-US" sz="1400" b="0" dirty="0" smtClean="0">
                <a:solidFill>
                  <a:schemeClr val="tx1"/>
                </a:solidFill>
              </a:rPr>
              <a:t>&lt;/FileHandlerClass&gt;</a:t>
            </a:r>
          </a:p>
          <a:p>
            <a:pPr algn="l"/>
            <a:r>
              <a:rPr lang="en-US" sz="1400" b="0" dirty="0" smtClean="0">
                <a:solidFill>
                  <a:schemeClr val="tx1"/>
                </a:solidFill>
              </a:rPr>
              <a:t>&lt;PostProcessing&gt;</a:t>
            </a:r>
          </a:p>
          <a:p>
            <a:pPr algn="l"/>
            <a:r>
              <a:rPr lang="en-US" sz="1400" b="0" dirty="0" smtClean="0">
                <a:solidFill>
                  <a:schemeClr val="tx1"/>
                </a:solidFill>
              </a:rPr>
              <a:t>    &lt;onSuccess&gt;</a:t>
            </a:r>
          </a:p>
          <a:p>
            <a:pPr algn="l"/>
            <a:r>
              <a:rPr lang="en-US" sz="1400" b="0" dirty="0" smtClean="0">
                <a:solidFill>
                  <a:schemeClr val="tx1"/>
                </a:solidFill>
              </a:rPr>
              <a:t>        &lt;Delete&gt;&lt;/Delete&gt;</a:t>
            </a:r>
          </a:p>
          <a:p>
            <a:pPr algn="l"/>
            <a:r>
              <a:rPr lang="en-US" sz="1400" b="0" dirty="0" smtClean="0">
                <a:solidFill>
                  <a:schemeClr val="tx1"/>
                </a:solidFill>
              </a:rPr>
              <a:t>    &lt;/onSuccess&gt;</a:t>
            </a:r>
          </a:p>
          <a:p>
            <a:pPr algn="l"/>
            <a:r>
              <a:rPr lang="en-US" sz="1400" b="0" dirty="0" smtClean="0">
                <a:solidFill>
                  <a:schemeClr val="tx1"/>
                </a:solidFill>
              </a:rPr>
              <a:t>    &lt;onError&gt;</a:t>
            </a:r>
          </a:p>
          <a:p>
            <a:pPr algn="l"/>
            <a:r>
              <a:rPr lang="en-US" sz="1400" b="0" dirty="0" smtClean="0">
                <a:solidFill>
                  <a:schemeClr val="tx1"/>
                </a:solidFill>
              </a:rPr>
              <a:t>        &lt;Move&gt;&lt;/Move&gt;</a:t>
            </a:r>
          </a:p>
          <a:p>
            <a:pPr algn="l"/>
            <a:r>
              <a:rPr lang="en-US" sz="1400" b="0" dirty="0" smtClean="0">
                <a:solidFill>
                  <a:schemeClr val="tx1"/>
                </a:solidFill>
              </a:rPr>
              <a:t>    &lt;/onError&gt;</a:t>
            </a:r>
          </a:p>
          <a:p>
            <a:pPr algn="l"/>
            <a:r>
              <a:rPr lang="en-US" sz="1400" b="0" dirty="0" smtClean="0">
                <a:solidFill>
                  <a:schemeClr val="tx1"/>
                </a:solidFill>
              </a:rPr>
              <a:t>&lt;/PostProcessing&gt;</a:t>
            </a:r>
          </a:p>
          <a:p>
            <a:pPr algn="l"/>
            <a:r>
              <a:rPr lang="en-US" sz="1400" b="0" dirty="0" smtClean="0">
                <a:solidFill>
                  <a:schemeClr val="tx1"/>
                </a:solidFill>
              </a:rPr>
              <a:t>&lt;/Directory&gt;</a:t>
            </a:r>
          </a:p>
          <a:p>
            <a:pPr algn="l"/>
            <a:r>
              <a:rPr lang="en-US" sz="1400" b="0" dirty="0" smtClean="0">
                <a:solidFill>
                  <a:schemeClr val="tx1"/>
                </a:solidFill>
              </a:rPr>
              <a:t>&lt;/FileListener&gt;</a:t>
            </a:r>
            <a:endParaRPr lang="en-US" sz="1400" b="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Listener Configuration</a:t>
            </a:r>
            <a:endParaRPr lang="en-US" dirty="0"/>
          </a:p>
        </p:txBody>
      </p:sp>
      <p:graphicFrame>
        <p:nvGraphicFramePr>
          <p:cNvPr id="4" name="Table 3"/>
          <p:cNvGraphicFramePr>
            <a:graphicFrameLocks noGrp="1"/>
          </p:cNvGraphicFramePr>
          <p:nvPr/>
        </p:nvGraphicFramePr>
        <p:xfrm>
          <a:off x="609599" y="876005"/>
          <a:ext cx="7843285" cy="5074920"/>
        </p:xfrm>
        <a:graphic>
          <a:graphicData uri="http://schemas.openxmlformats.org/drawingml/2006/table">
            <a:tbl>
              <a:tblPr firstRow="1" bandRow="1">
                <a:effectLst/>
                <a:tableStyleId>{5C22544A-7EE6-4342-B048-85BDC9FD1C3A}</a:tableStyleId>
              </a:tblPr>
              <a:tblGrid>
                <a:gridCol w="2512587"/>
                <a:gridCol w="5330698"/>
              </a:tblGrid>
              <a:tr h="370840">
                <a:tc>
                  <a:txBody>
                    <a:bodyPr/>
                    <a:lstStyle/>
                    <a:p>
                      <a:pPr algn="ctr"/>
                      <a:r>
                        <a:rPr lang="en-US" sz="1600" dirty="0" smtClean="0">
                          <a:solidFill>
                            <a:schemeClr val="tx1"/>
                          </a:solidFill>
                        </a:rPr>
                        <a:t>Tag</a:t>
                      </a:r>
                      <a:endParaRPr lang="en-US" sz="1600" dirty="0">
                        <a:solidFill>
                          <a:schemeClr val="tx1"/>
                        </a:solidFill>
                      </a:endParaRPr>
                    </a:p>
                  </a:txBody>
                  <a:tcPr/>
                </a:tc>
                <a:tc>
                  <a:txBody>
                    <a:bodyPr/>
                    <a:lstStyle/>
                    <a:p>
                      <a:pPr algn="ctr"/>
                      <a:r>
                        <a:rPr lang="en-US" sz="1600" dirty="0" smtClean="0">
                          <a:solidFill>
                            <a:schemeClr val="tx1"/>
                          </a:solidFill>
                        </a:rPr>
                        <a:t>Description</a:t>
                      </a:r>
                      <a:endParaRPr lang="en-US" sz="1600" dirty="0">
                        <a:solidFill>
                          <a:schemeClr val="tx1"/>
                        </a:solidFill>
                      </a:endParaRPr>
                    </a:p>
                  </a:txBody>
                  <a:tcPr/>
                </a:tc>
              </a:tr>
              <a:tr h="370840">
                <a:tc>
                  <a:txBody>
                    <a:bodyPr/>
                    <a:lstStyle/>
                    <a:p>
                      <a:r>
                        <a:rPr lang="en-US" sz="1600" dirty="0" smtClean="0">
                          <a:solidFill>
                            <a:schemeClr val="tx1"/>
                          </a:solidFill>
                        </a:rPr>
                        <a:t>&lt;directory&gt;</a:t>
                      </a:r>
                      <a:endParaRPr lang="en-US" sz="1600" dirty="0">
                        <a:solidFill>
                          <a:schemeClr val="tx1"/>
                        </a:solidFill>
                      </a:endParaRPr>
                    </a:p>
                  </a:txBody>
                  <a:tcPr/>
                </a:tc>
                <a:tc>
                  <a:txBody>
                    <a:bodyPr/>
                    <a:lstStyle/>
                    <a:p>
                      <a:r>
                        <a:rPr lang="en-US" sz="1600" dirty="0" smtClean="0">
                          <a:solidFill>
                            <a:schemeClr val="tx1"/>
                          </a:solidFill>
                        </a:rPr>
                        <a:t>Listene</a:t>
                      </a:r>
                      <a:r>
                        <a:rPr lang="en-US" sz="1600" baseline="0" dirty="0" smtClean="0">
                          <a:solidFill>
                            <a:schemeClr val="tx1"/>
                          </a:solidFill>
                        </a:rPr>
                        <a:t>r monitors file directory for incoming files, each directory tag represents one directory to be monitored</a:t>
                      </a:r>
                      <a:endParaRPr lang="en-US" sz="1600" dirty="0">
                        <a:solidFill>
                          <a:schemeClr val="tx1"/>
                        </a:solidFill>
                      </a:endParaRPr>
                    </a:p>
                  </a:txBody>
                  <a:tcPr/>
                </a:tc>
              </a:tr>
              <a:tr h="370840">
                <a:tc>
                  <a:txBody>
                    <a:bodyPr/>
                    <a:lstStyle/>
                    <a:p>
                      <a:r>
                        <a:rPr lang="en-US" sz="1600" dirty="0" smtClean="0">
                          <a:solidFill>
                            <a:schemeClr val="tx1"/>
                          </a:solidFill>
                        </a:rPr>
                        <a:t>&lt;path&gt;</a:t>
                      </a:r>
                      <a:endParaRPr lang="en-US" sz="1600" dirty="0">
                        <a:solidFill>
                          <a:schemeClr val="tx1"/>
                        </a:solidFill>
                      </a:endParaRPr>
                    </a:p>
                  </a:txBody>
                  <a:tcPr/>
                </a:tc>
                <a:tc>
                  <a:txBody>
                    <a:bodyPr/>
                    <a:lstStyle/>
                    <a:p>
                      <a:r>
                        <a:rPr lang="en-US" sz="1600" dirty="0" smtClean="0">
                          <a:solidFill>
                            <a:schemeClr val="tx1"/>
                          </a:solidFill>
                        </a:rPr>
                        <a:t>Path of the directory</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&lt;ScanInterval&gt;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Time interval in milliseconds after which the directory is scanned for any new incoming file</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&lt;StabilizationPeriod&gt;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Time interval in milliseconds for which the size of the file is observed (to see if it has changed) before it is processed.</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&lt;PostProcessing&gt;&lt;onSuccess&gt;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Action to be taken if the file is successfully processed. Possible actions are &lt;Delete&gt; or &lt;Move&gt;</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&lt;PostProcessing&gt;&lt;onError&gt;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Action to be taken if the file is not successfully processed. Possible actions are &lt;Delete&gt; or &lt;Move&gt;.</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&lt;Delete&gt;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Deletes the file.</a:t>
                      </a:r>
                      <a:endParaRPr lang="en-US" sz="1600" dirty="0">
                        <a:solidFill>
                          <a:schemeClr val="tx1"/>
                        </a:solidFill>
                      </a:endParaRPr>
                    </a:p>
                  </a:txBody>
                  <a:tcPr/>
                </a:tc>
              </a:tr>
              <a:tr h="370840">
                <a:tc>
                  <a:txBody>
                    <a:bodyPr/>
                    <a:lstStyle/>
                    <a:p>
                      <a:r>
                        <a:rPr lang="en-US" sz="1600" kern="1200" baseline="0" dirty="0" smtClean="0">
                          <a:solidFill>
                            <a:schemeClr val="dk1"/>
                          </a:solidFill>
                          <a:latin typeface="+mn-lt"/>
                          <a:ea typeface="+mn-ea"/>
                          <a:cs typeface="+mn-cs"/>
                        </a:rPr>
                        <a:t>&lt;Move&gt;</a:t>
                      </a:r>
                      <a:endParaRPr lang="en-US" sz="1600" dirty="0">
                        <a:solidFill>
                          <a:schemeClr val="tx1"/>
                        </a:solidFill>
                      </a:endParaRPr>
                    </a:p>
                  </a:txBody>
                  <a:tcPr/>
                </a:tc>
                <a:tc>
                  <a:txBody>
                    <a:bodyPr/>
                    <a:lstStyle/>
                    <a:p>
                      <a:r>
                        <a:rPr lang="en-US" sz="1600" kern="1200" baseline="0" dirty="0" smtClean="0">
                          <a:solidFill>
                            <a:schemeClr val="dk1"/>
                          </a:solidFill>
                          <a:latin typeface="+mn-lt"/>
                          <a:ea typeface="+mn-ea"/>
                          <a:cs typeface="+mn-cs"/>
                        </a:rPr>
                        <a:t>1. In non-SaaS mode, move file to any specified directory</a:t>
                      </a:r>
                    </a:p>
                    <a:p>
                      <a:r>
                        <a:rPr lang="en-US" sz="1600" dirty="0" smtClean="0">
                          <a:solidFill>
                            <a:schemeClr val="tx1"/>
                          </a:solidFill>
                        </a:rPr>
                        <a:t>2. In SaaS mode or non-SaaS</a:t>
                      </a:r>
                      <a:r>
                        <a:rPr lang="en-US" sz="1600" baseline="0" dirty="0" smtClean="0">
                          <a:solidFill>
                            <a:schemeClr val="tx1"/>
                          </a:solidFill>
                        </a:rPr>
                        <a:t> mode when path is not specified</a:t>
                      </a:r>
                    </a:p>
                    <a:p>
                      <a:r>
                        <a:rPr lang="en-US" sz="1600" dirty="0" smtClean="0">
                          <a:solidFill>
                            <a:schemeClr val="tx1"/>
                          </a:solidFill>
                        </a:rPr>
                        <a:t>   moves</a:t>
                      </a:r>
                      <a:r>
                        <a:rPr lang="en-US" sz="1600" baseline="0" dirty="0" smtClean="0">
                          <a:solidFill>
                            <a:schemeClr val="tx1"/>
                          </a:solidFill>
                        </a:rPr>
                        <a:t> the file to: </a:t>
                      </a:r>
                      <a:r>
                        <a:rPr lang="en-US" sz="1600" i="1" baseline="0" dirty="0" smtClean="0">
                          <a:solidFill>
                            <a:schemeClr val="tx1"/>
                          </a:solidFill>
                        </a:rPr>
                        <a:t>“</a:t>
                      </a:r>
                      <a:r>
                        <a:rPr lang="en-US" sz="1600" i="1" kern="1200" dirty="0" smtClean="0">
                          <a:solidFill>
                            <a:schemeClr val="tx1"/>
                          </a:solidFill>
                          <a:latin typeface="+mn-lt"/>
                          <a:ea typeface="+mn-ea"/>
                          <a:cs typeface="+mn-cs"/>
                        </a:rPr>
                        <a:t>&lt;ServerSharedRoot&gt;/tenants/&lt;tenant</a:t>
                      </a:r>
                    </a:p>
                    <a:p>
                      <a:r>
                        <a:rPr lang="en-US" sz="1600" i="1" kern="1200" dirty="0" smtClean="0">
                          <a:solidFill>
                            <a:schemeClr val="tx1"/>
                          </a:solidFill>
                          <a:latin typeface="+mn-lt"/>
                          <a:ea typeface="+mn-ea"/>
                          <a:cs typeface="+mn-cs"/>
                        </a:rPr>
                        <a:t>name&gt;/apps/&lt;application ID&gt;/filelistener/</a:t>
                      </a:r>
                      <a:r>
                        <a:rPr lang="en-US" sz="1600" b="1" i="1" kern="1200" dirty="0" smtClean="0">
                          <a:solidFill>
                            <a:schemeClr val="tx1"/>
                          </a:solidFill>
                          <a:latin typeface="+mn-lt"/>
                          <a:ea typeface="+mn-ea"/>
                          <a:cs typeface="+mn-cs"/>
                        </a:rPr>
                        <a:t>&lt;error/success&gt;</a:t>
                      </a:r>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a:t>
            </a:r>
            <a:endParaRPr lang="en-US" dirty="0"/>
          </a:p>
        </p:txBody>
      </p:sp>
      <p:sp>
        <p:nvSpPr>
          <p:cNvPr id="3" name="Content Placeholder 2"/>
          <p:cNvSpPr>
            <a:spLocks noGrp="1"/>
          </p:cNvSpPr>
          <p:nvPr>
            <p:ph idx="1"/>
          </p:nvPr>
        </p:nvSpPr>
        <p:spPr/>
        <p:txBody>
          <a:bodyPr/>
          <a:lstStyle/>
          <a:p>
            <a:r>
              <a:rPr lang="en-US" dirty="0" smtClean="0"/>
              <a:t>Add trigger to process or activity node</a:t>
            </a:r>
            <a:endParaRPr lang="en-US" dirty="0"/>
          </a:p>
        </p:txBody>
      </p:sp>
      <p:pic>
        <p:nvPicPr>
          <p:cNvPr id="1864706" name="Picture 2"/>
          <p:cNvPicPr>
            <a:picLocks noChangeAspect="1" noChangeArrowheads="1"/>
          </p:cNvPicPr>
          <p:nvPr/>
        </p:nvPicPr>
        <p:blipFill>
          <a:blip r:embed="rId3" cstate="print"/>
          <a:srcRect/>
          <a:stretch>
            <a:fillRect/>
          </a:stretch>
        </p:blipFill>
        <p:spPr bwMode="auto">
          <a:xfrm>
            <a:off x="261658" y="1666322"/>
            <a:ext cx="8494032" cy="3862608"/>
          </a:xfrm>
          <a:prstGeom prst="rect">
            <a:avLst/>
          </a:prstGeom>
          <a:noFill/>
          <a:ln w="9525">
            <a:solidFill>
              <a:schemeClr val="tx1"/>
            </a:solidFill>
            <a:miter lim="800000"/>
            <a:headEnd/>
            <a:tailEnd/>
          </a:ln>
        </p:spPr>
      </p:pic>
      <p:sp>
        <p:nvSpPr>
          <p:cNvPr id="5" name="Rectangle 4"/>
          <p:cNvSpPr/>
          <p:nvPr/>
        </p:nvSpPr>
        <p:spPr>
          <a:xfrm>
            <a:off x="1988288" y="5029200"/>
            <a:ext cx="723014" cy="4359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mn-lt"/>
              </a:rPr>
              <a:t>Trigger Settings: Event </a:t>
            </a:r>
          </a:p>
        </p:txBody>
      </p:sp>
      <p:sp>
        <p:nvSpPr>
          <p:cNvPr id="34819" name="Rectangle 3"/>
          <p:cNvSpPr>
            <a:spLocks noGrp="1" noChangeArrowheads="1"/>
          </p:cNvSpPr>
          <p:nvPr>
            <p:ph idx="1"/>
          </p:nvPr>
        </p:nvSpPr>
        <p:spPr/>
        <p:txBody>
          <a:bodyPr/>
          <a:lstStyle/>
          <a:p>
            <a:r>
              <a:rPr lang="en-US" dirty="0" smtClean="0">
                <a:cs typeface="Arial" charset="0"/>
              </a:rPr>
              <a:t>Event settings are used to filter and process the event</a:t>
            </a:r>
          </a:p>
          <a:p>
            <a:pPr lvl="1"/>
            <a:r>
              <a:rPr lang="en-US" dirty="0" smtClean="0">
                <a:cs typeface="Arial" charset="0"/>
              </a:rPr>
              <a:t>URL for XML Schema</a:t>
            </a:r>
          </a:p>
          <a:p>
            <a:pPr lvl="2"/>
            <a:r>
              <a:rPr lang="en-US" dirty="0" smtClean="0">
                <a:cs typeface="Arial" charset="0"/>
              </a:rPr>
              <a:t>Specify the URL of the schema against which the incoming file will be validated and processed</a:t>
            </a:r>
          </a:p>
          <a:p>
            <a:pPr lvl="2"/>
            <a:r>
              <a:rPr lang="en-US" dirty="0" smtClean="0">
                <a:cs typeface="Arial" charset="0"/>
              </a:rPr>
              <a:t>This is a mandatory field</a:t>
            </a:r>
          </a:p>
          <a:p>
            <a:pPr lvl="1"/>
            <a:r>
              <a:rPr lang="en-US" dirty="0" smtClean="0">
                <a:cs typeface="Arial" charset="0"/>
              </a:rPr>
              <a:t>Event Filter</a:t>
            </a:r>
          </a:p>
          <a:p>
            <a:pPr lvl="2"/>
            <a:r>
              <a:rPr lang="en-US" dirty="0" smtClean="0">
                <a:cs typeface="Arial" charset="0"/>
              </a:rPr>
              <a:t>Used to filter and process only specific events, conditions can be specified using JavaScript.</a:t>
            </a:r>
          </a:p>
          <a:p>
            <a:pPr lvl="2"/>
            <a:r>
              <a:rPr lang="en-US" dirty="0" smtClean="0"/>
              <a:t>For example: the condition to start an instance only if the price of the item is greater than $20.00 is </a:t>
            </a:r>
          </a:p>
          <a:p>
            <a:pPr lvl="1"/>
            <a:endParaRPr lang="en-US" dirty="0" smtClean="0"/>
          </a:p>
          <a:p>
            <a:pPr lvl="1">
              <a:buNone/>
            </a:pPr>
            <a:r>
              <a:rPr lang="en-US" dirty="0" smtClean="0"/>
              <a:t>	</a:t>
            </a:r>
            <a:endParaRPr dirty="0" smtClean="0">
              <a:cs typeface="Arial" charset="0"/>
            </a:endParaRPr>
          </a:p>
        </p:txBody>
      </p:sp>
      <p:sp>
        <p:nvSpPr>
          <p:cNvPr id="4" name="Rectangle 3"/>
          <p:cNvSpPr/>
          <p:nvPr/>
        </p:nvSpPr>
        <p:spPr>
          <a:xfrm>
            <a:off x="871869" y="4571999"/>
            <a:ext cx="6209415" cy="754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0" i="1" dirty="0" smtClean="0">
                <a:solidFill>
                  <a:schemeClr val="tx1"/>
                </a:solidFill>
              </a:rPr>
              <a:t>Packages.java.lang.Float.parseFloat(</a:t>
            </a:r>
          </a:p>
          <a:p>
            <a:pPr algn="l"/>
            <a:r>
              <a:rPr lang="en-US" sz="1600" b="0" i="1" dirty="0" smtClean="0">
                <a:solidFill>
                  <a:schemeClr val="tx1"/>
                </a:solidFill>
              </a:rPr>
              <a:t>	</a:t>
            </a:r>
            <a:r>
              <a:rPr lang="en-US" sz="1600" i="1" dirty="0" smtClean="0">
                <a:solidFill>
                  <a:schemeClr val="tx1"/>
                </a:solidFill>
              </a:rPr>
              <a:t>eventData.getXMLData</a:t>
            </a:r>
            <a:r>
              <a:rPr lang="en-US" sz="1600" b="0" i="1" dirty="0" smtClean="0">
                <a:solidFill>
                  <a:schemeClr val="tx1"/>
                </a:solidFill>
              </a:rPr>
              <a:t>("/shiporder/item/price/text()")) &gt; 20</a:t>
            </a:r>
            <a:endParaRPr lang="en-US" sz="1600" b="0" i="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Settings: Data Mapping</a:t>
            </a:r>
            <a:endParaRPr lang="en-US" dirty="0"/>
          </a:p>
        </p:txBody>
      </p:sp>
      <p:sp>
        <p:nvSpPr>
          <p:cNvPr id="3" name="Content Placeholder 2"/>
          <p:cNvSpPr>
            <a:spLocks noGrp="1"/>
          </p:cNvSpPr>
          <p:nvPr>
            <p:ph idx="1"/>
          </p:nvPr>
        </p:nvSpPr>
        <p:spPr/>
        <p:txBody>
          <a:bodyPr/>
          <a:lstStyle/>
          <a:p>
            <a:r>
              <a:rPr lang="en-US" dirty="0" smtClean="0"/>
              <a:t>In this section we define the mapping between XML data and UDAs to extract data from XML file</a:t>
            </a:r>
          </a:p>
          <a:p>
            <a:r>
              <a:rPr lang="en-US" dirty="0" smtClean="0"/>
              <a:t>Data mapping table allows mapping data using schema</a:t>
            </a:r>
          </a:p>
          <a:p>
            <a:endParaRPr lang="en-US" dirty="0" smtClean="0"/>
          </a:p>
          <a:p>
            <a:r>
              <a:rPr lang="en-US" dirty="0" smtClean="0"/>
              <a:t>To map data</a:t>
            </a:r>
          </a:p>
          <a:p>
            <a:pPr lvl="1"/>
            <a:r>
              <a:rPr lang="en-US" dirty="0" smtClean="0"/>
              <a:t>Click “add” to add a row</a:t>
            </a:r>
          </a:p>
          <a:p>
            <a:pPr lvl="1"/>
            <a:r>
              <a:rPr lang="en-US" dirty="0" smtClean="0"/>
              <a:t>Event Element: schema or xml element name</a:t>
            </a:r>
          </a:p>
          <a:p>
            <a:pPr lvl="1"/>
            <a:r>
              <a:rPr lang="en-US" dirty="0" smtClean="0"/>
              <a:t>Variable: UDA variable</a:t>
            </a:r>
          </a:p>
          <a:p>
            <a:pPr lvl="1"/>
            <a:r>
              <a:rPr lang="en-US" dirty="0" smtClean="0"/>
              <a:t>XPath of Variable: if UDA is an XML type, then define XPath to update an element value.</a:t>
            </a:r>
            <a:endParaRPr lang="en-US" dirty="0"/>
          </a:p>
        </p:txBody>
      </p:sp>
      <p:pic>
        <p:nvPicPr>
          <p:cNvPr id="1865730" name="Picture 2"/>
          <p:cNvPicPr>
            <a:picLocks noChangeAspect="1" noChangeArrowheads="1"/>
          </p:cNvPicPr>
          <p:nvPr/>
        </p:nvPicPr>
        <p:blipFill>
          <a:blip r:embed="rId3" cstate="print"/>
          <a:srcRect/>
          <a:stretch>
            <a:fillRect/>
          </a:stretch>
        </p:blipFill>
        <p:spPr bwMode="auto">
          <a:xfrm>
            <a:off x="624996" y="5041495"/>
            <a:ext cx="4257675" cy="94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Settings: Process Instance Selection</a:t>
            </a:r>
            <a:endParaRPr lang="en-US" dirty="0"/>
          </a:p>
        </p:txBody>
      </p:sp>
      <p:sp>
        <p:nvSpPr>
          <p:cNvPr id="3" name="Content Placeholder 2"/>
          <p:cNvSpPr>
            <a:spLocks noGrp="1"/>
          </p:cNvSpPr>
          <p:nvPr>
            <p:ph idx="1"/>
          </p:nvPr>
        </p:nvSpPr>
        <p:spPr/>
        <p:txBody>
          <a:bodyPr/>
          <a:lstStyle/>
          <a:p>
            <a:r>
              <a:rPr lang="en-US" dirty="0" smtClean="0"/>
              <a:t>This option is available only for activity level trigger</a:t>
            </a:r>
          </a:p>
          <a:p>
            <a:r>
              <a:rPr lang="en-US" dirty="0" smtClean="0"/>
              <a:t>Allows to filter process instances based on predefined condition</a:t>
            </a:r>
          </a:p>
          <a:p>
            <a:r>
              <a:rPr lang="en-US" dirty="0" smtClean="0"/>
              <a:t>Incoming file data is matched with UDAs in waiting process to filter the right process to invoke for this file.</a:t>
            </a:r>
          </a:p>
          <a:p>
            <a:r>
              <a:rPr lang="en-US" dirty="0" smtClean="0"/>
              <a:t>If there are one or more instances waiting for the event, it will be processed if</a:t>
            </a:r>
          </a:p>
          <a:p>
            <a:pPr lvl="1"/>
            <a:r>
              <a:rPr lang="en-US" dirty="0" smtClean="0"/>
              <a:t>Value of UDA matches the  element value in XML data defined by XPath</a:t>
            </a:r>
          </a:p>
          <a:p>
            <a:pPr lvl="1"/>
            <a:r>
              <a:rPr lang="en-US" dirty="0" smtClean="0"/>
              <a:t>There can be one or more UDA mappings defined here</a:t>
            </a:r>
          </a:p>
          <a:p>
            <a:pPr lvl="1"/>
            <a:endParaRPr lang="en-US" dirty="0" smtClean="0"/>
          </a:p>
          <a:p>
            <a:pPr lvl="1"/>
            <a:endParaRPr lang="en-US" dirty="0" smtClean="0"/>
          </a:p>
          <a:p>
            <a:endParaRPr lang="en-US" dirty="0" smtClean="0"/>
          </a:p>
        </p:txBody>
      </p:sp>
      <p:pic>
        <p:nvPicPr>
          <p:cNvPr id="1866754" name="Picture 2"/>
          <p:cNvPicPr>
            <a:picLocks noChangeAspect="1" noChangeArrowheads="1"/>
          </p:cNvPicPr>
          <p:nvPr/>
        </p:nvPicPr>
        <p:blipFill>
          <a:blip r:embed="rId3" cstate="print"/>
          <a:srcRect/>
          <a:stretch>
            <a:fillRect/>
          </a:stretch>
        </p:blipFill>
        <p:spPr bwMode="auto">
          <a:xfrm>
            <a:off x="638176" y="4651079"/>
            <a:ext cx="6953250" cy="1085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Settings: Choice Selection</a:t>
            </a:r>
            <a:endParaRPr lang="en-US" dirty="0"/>
          </a:p>
        </p:txBody>
      </p:sp>
      <p:sp>
        <p:nvSpPr>
          <p:cNvPr id="3" name="Content Placeholder 2"/>
          <p:cNvSpPr>
            <a:spLocks noGrp="1"/>
          </p:cNvSpPr>
          <p:nvPr>
            <p:ph idx="1"/>
          </p:nvPr>
        </p:nvSpPr>
        <p:spPr/>
        <p:txBody>
          <a:bodyPr/>
          <a:lstStyle/>
          <a:p>
            <a:r>
              <a:rPr lang="en-US" dirty="0" smtClean="0"/>
              <a:t>This option is available only for activity level trigger</a:t>
            </a:r>
          </a:p>
          <a:p>
            <a:r>
              <a:rPr lang="en-US" dirty="0" smtClean="0"/>
              <a:t>Allows to make choice on the node as part of trigger action, based on predefined conditions</a:t>
            </a:r>
          </a:p>
          <a:p>
            <a:pPr lvl="1"/>
            <a:endParaRPr lang="en-US" dirty="0" smtClean="0"/>
          </a:p>
          <a:p>
            <a:r>
              <a:rPr lang="en-US" dirty="0" smtClean="0"/>
              <a:t>Choice Conditions</a:t>
            </a:r>
          </a:p>
          <a:p>
            <a:pPr lvl="1"/>
            <a:r>
              <a:rPr lang="en-US" dirty="0" smtClean="0"/>
              <a:t>Name of the choice</a:t>
            </a:r>
          </a:p>
          <a:p>
            <a:pPr lvl="1"/>
            <a:r>
              <a:rPr lang="en-US" dirty="0" smtClean="0"/>
              <a:t>True/False or JavaScript expression using the data from XML that evaluates in true or false. </a:t>
            </a:r>
          </a:p>
          <a:p>
            <a:pPr lvl="1"/>
            <a:r>
              <a:rPr lang="en-US" dirty="0" smtClean="0"/>
              <a:t>Engine will make choice on whichever choice evaluates to true.</a:t>
            </a:r>
          </a:p>
          <a:p>
            <a:pPr lvl="1"/>
            <a:r>
              <a:rPr lang="en-US" dirty="0" smtClean="0"/>
              <a:t>There can be a default choice, in case none evaluates to true. </a:t>
            </a:r>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Listener</a:t>
            </a:r>
            <a:endParaRPr lang="en-US" dirty="0"/>
          </a:p>
        </p:txBody>
      </p:sp>
      <p:graphicFrame>
        <p:nvGraphicFramePr>
          <p:cNvPr id="4" name="Table 3"/>
          <p:cNvGraphicFramePr>
            <a:graphicFrameLocks noGrp="1"/>
          </p:cNvGraphicFramePr>
          <p:nvPr/>
        </p:nvGraphicFramePr>
        <p:xfrm>
          <a:off x="428845" y="812209"/>
          <a:ext cx="8140996" cy="5562600"/>
        </p:xfrm>
        <a:graphic>
          <a:graphicData uri="http://schemas.openxmlformats.org/drawingml/2006/table">
            <a:tbl>
              <a:tblPr firstRow="1" bandRow="1">
                <a:tableStyleId>{5C22544A-7EE6-4342-B048-85BDC9FD1C3A}</a:tableStyleId>
              </a:tblPr>
              <a:tblGrid>
                <a:gridCol w="2962941"/>
                <a:gridCol w="5178055"/>
              </a:tblGrid>
              <a:tr h="370840">
                <a:tc>
                  <a:txBody>
                    <a:bodyPr/>
                    <a:lstStyle/>
                    <a:p>
                      <a:r>
                        <a:rPr lang="en-US" sz="1600" dirty="0" smtClean="0"/>
                        <a:t>Property Name</a:t>
                      </a:r>
                      <a:endParaRPr lang="en-US" sz="1600" dirty="0"/>
                    </a:p>
                  </a:txBody>
                  <a:tcPr/>
                </a:tc>
                <a:tc>
                  <a:txBody>
                    <a:bodyPr/>
                    <a:lstStyle/>
                    <a:p>
                      <a:r>
                        <a:rPr lang="en-US" sz="1600" dirty="0" smtClean="0"/>
                        <a:t>Value</a:t>
                      </a:r>
                      <a:endParaRPr lang="en-US" sz="1600" dirty="0"/>
                    </a:p>
                  </a:txBody>
                  <a:tcPr/>
                </a:tc>
              </a:tr>
              <a:tr h="370840">
                <a:tc>
                  <a:txBody>
                    <a:bodyPr/>
                    <a:lstStyle/>
                    <a:p>
                      <a:r>
                        <a:rPr lang="en-US" altLang="en-US" sz="1600" dirty="0" smtClean="0"/>
                        <a:t>EmailListenerAutoReplyEnabled</a:t>
                      </a:r>
                      <a:endParaRPr lang="en-US" sz="1600" dirty="0"/>
                    </a:p>
                  </a:txBody>
                  <a:tcPr/>
                </a:tc>
                <a:tc>
                  <a:txBody>
                    <a:bodyPr/>
                    <a:lstStyle/>
                    <a:p>
                      <a:r>
                        <a:rPr lang="en-US" sz="1600" kern="1200" baseline="0" dirty="0" smtClean="0">
                          <a:solidFill>
                            <a:schemeClr val="dk1"/>
                          </a:solidFill>
                          <a:latin typeface="+mn-lt"/>
                          <a:ea typeface="+mn-ea"/>
                          <a:cs typeface="+mn-cs"/>
                        </a:rPr>
                        <a:t>enables or disables the Interstage BPM Server sending out a message in response to the </a:t>
                      </a:r>
                    </a:p>
                    <a:p>
                      <a:pPr marL="342900" indent="-342900">
                        <a:buAutoNum type="arabicPeriod"/>
                      </a:pPr>
                      <a:r>
                        <a:rPr lang="en-US" sz="1600" kern="1200" baseline="0" dirty="0" smtClean="0">
                          <a:solidFill>
                            <a:schemeClr val="dk1"/>
                          </a:solidFill>
                          <a:latin typeface="+mn-lt"/>
                          <a:ea typeface="+mn-ea"/>
                          <a:cs typeface="+mn-cs"/>
                        </a:rPr>
                        <a:t>receipt of the task completion email message</a:t>
                      </a:r>
                    </a:p>
                    <a:p>
                      <a:pPr marL="342900" indent="-342900">
                        <a:buAutoNum type="arabicPeriod"/>
                      </a:pPr>
                      <a:r>
                        <a:rPr lang="en-US" sz="1600" kern="1200" baseline="0" dirty="0" smtClean="0">
                          <a:solidFill>
                            <a:schemeClr val="dk1"/>
                          </a:solidFill>
                          <a:latin typeface="+mn-lt"/>
                          <a:ea typeface="+mn-ea"/>
                          <a:cs typeface="+mn-cs"/>
                        </a:rPr>
                        <a:t>receipt of the email message containing Trigger payload</a:t>
                      </a:r>
                      <a:endParaRPr lang="en-US" sz="1600" dirty="0"/>
                    </a:p>
                  </a:txBody>
                  <a:tcPr/>
                </a:tc>
              </a:tr>
              <a:tr h="370840">
                <a:tc>
                  <a:txBody>
                    <a:bodyPr/>
                    <a:lstStyle/>
                    <a:p>
                      <a:r>
                        <a:rPr lang="en-US" altLang="en-US" sz="1600" dirty="0" smtClean="0"/>
                        <a:t>EmailListenerDeleteInvalidMessages</a:t>
                      </a:r>
                      <a:endParaRPr lang="en-US" sz="1600" dirty="0"/>
                    </a:p>
                  </a:txBody>
                  <a:tcPr/>
                </a:tc>
                <a:tc>
                  <a:txBody>
                    <a:bodyPr/>
                    <a:lstStyle/>
                    <a:p>
                      <a:r>
                        <a:rPr lang="en-US" sz="1600" kern="1200" baseline="0" dirty="0" smtClean="0">
                          <a:solidFill>
                            <a:schemeClr val="dk1"/>
                          </a:solidFill>
                          <a:latin typeface="+mn-lt"/>
                          <a:ea typeface="+mn-ea"/>
                          <a:cs typeface="+mn-cs"/>
                        </a:rPr>
                        <a:t>This parameter enables or disables the deletion of invalid task completion email messages</a:t>
                      </a:r>
                      <a:endParaRPr lang="en-US" sz="1600" dirty="0"/>
                    </a:p>
                  </a:txBody>
                  <a:tcPr/>
                </a:tc>
              </a:tr>
              <a:tr h="370840">
                <a:tc>
                  <a:txBody>
                    <a:bodyPr/>
                    <a:lstStyle/>
                    <a:p>
                      <a:r>
                        <a:rPr lang="en-US" altLang="en-US" sz="1600" dirty="0" smtClean="0"/>
                        <a:t>EmailListenerEmailAddress</a:t>
                      </a:r>
                      <a:endParaRPr lang="en-US" sz="1600" dirty="0"/>
                    </a:p>
                  </a:txBody>
                  <a:tcPr/>
                </a:tc>
                <a:tc>
                  <a:txBody>
                    <a:bodyPr/>
                    <a:lstStyle/>
                    <a:p>
                      <a:r>
                        <a:rPr lang="en-US" sz="1600" dirty="0" smtClean="0"/>
                        <a:t>Email message of the listener account</a:t>
                      </a:r>
                      <a:endParaRPr lang="en-US" sz="1600" dirty="0"/>
                    </a:p>
                  </a:txBody>
                  <a:tcPr/>
                </a:tc>
              </a:tr>
              <a:tr h="370840">
                <a:tc>
                  <a:txBody>
                    <a:bodyPr/>
                    <a:lstStyle/>
                    <a:p>
                      <a:r>
                        <a:rPr lang="en-US" altLang="en-US" sz="1600" dirty="0" smtClean="0"/>
                        <a:t>EmailListenerEnabled</a:t>
                      </a:r>
                      <a:endParaRPr lang="en-US" sz="1600" dirty="0"/>
                    </a:p>
                  </a:txBody>
                  <a:tcPr/>
                </a:tc>
                <a:tc>
                  <a:txBody>
                    <a:bodyPr/>
                    <a:lstStyle/>
                    <a:p>
                      <a:r>
                        <a:rPr lang="en-US" sz="1600" dirty="0" smtClean="0"/>
                        <a:t>Enable/disable</a:t>
                      </a:r>
                      <a:r>
                        <a:rPr lang="en-US" sz="1600" baseline="0" dirty="0" smtClean="0"/>
                        <a:t> (true/false) listener</a:t>
                      </a:r>
                      <a:endParaRPr lang="en-US" sz="1600" dirty="0"/>
                    </a:p>
                  </a:txBody>
                  <a:tcPr/>
                </a:tc>
              </a:tr>
              <a:tr h="370840">
                <a:tc>
                  <a:txBody>
                    <a:bodyPr/>
                    <a:lstStyle/>
                    <a:p>
                      <a:r>
                        <a:rPr lang="en-US" altLang="en-US" sz="1600" dirty="0" smtClean="0"/>
                        <a:t>EmailListenerPassword</a:t>
                      </a:r>
                      <a:endParaRPr lang="en-US" sz="1600" dirty="0"/>
                    </a:p>
                  </a:txBody>
                  <a:tcPr/>
                </a:tc>
                <a:tc>
                  <a:txBody>
                    <a:bodyPr/>
                    <a:lstStyle/>
                    <a:p>
                      <a:r>
                        <a:rPr lang="en-US" sz="1600" dirty="0" smtClean="0"/>
                        <a:t>Password</a:t>
                      </a:r>
                      <a:r>
                        <a:rPr lang="en-US" sz="1600" baseline="0" dirty="0" smtClean="0"/>
                        <a:t> for the mail server</a:t>
                      </a:r>
                      <a:endParaRPr lang="en-US" sz="1600" dirty="0"/>
                    </a:p>
                  </a:txBody>
                  <a:tcPr/>
                </a:tc>
              </a:tr>
              <a:tr h="370840">
                <a:tc>
                  <a:txBody>
                    <a:bodyPr/>
                    <a:lstStyle/>
                    <a:p>
                      <a:r>
                        <a:rPr lang="en-US" altLang="en-US" sz="1600" dirty="0" smtClean="0"/>
                        <a:t>EmailListenerPollingInterval</a:t>
                      </a:r>
                      <a:endParaRPr lang="en-US" sz="1600" dirty="0"/>
                    </a:p>
                  </a:txBody>
                  <a:tcPr/>
                </a:tc>
                <a:tc>
                  <a:txBody>
                    <a:bodyPr/>
                    <a:lstStyle/>
                    <a:p>
                      <a:r>
                        <a:rPr lang="en-US" sz="1600" dirty="0" smtClean="0"/>
                        <a:t>Initial value 900 seconds</a:t>
                      </a:r>
                      <a:endParaRPr lang="en-US" sz="1600" dirty="0"/>
                    </a:p>
                  </a:txBody>
                  <a:tcPr/>
                </a:tc>
              </a:tr>
              <a:tr h="370840">
                <a:tc>
                  <a:txBody>
                    <a:bodyPr/>
                    <a:lstStyle/>
                    <a:p>
                      <a:r>
                        <a:rPr lang="en-US" altLang="en-US" sz="1600" dirty="0" smtClean="0"/>
                        <a:t>EmailListenerPOPPort</a:t>
                      </a:r>
                      <a:endParaRPr lang="en-US" sz="1600" dirty="0"/>
                    </a:p>
                  </a:txBody>
                  <a:tcPr/>
                </a:tc>
                <a:tc>
                  <a:txBody>
                    <a:bodyPr/>
                    <a:lstStyle/>
                    <a:p>
                      <a:r>
                        <a:rPr lang="en-US" sz="1600" dirty="0" smtClean="0"/>
                        <a:t>Initial value 110</a:t>
                      </a:r>
                      <a:endParaRPr lang="en-US" sz="1600" dirty="0"/>
                    </a:p>
                  </a:txBody>
                  <a:tcPr/>
                </a:tc>
              </a:tr>
              <a:tr h="370840">
                <a:tc>
                  <a:txBody>
                    <a:bodyPr/>
                    <a:lstStyle/>
                    <a:p>
                      <a:r>
                        <a:rPr lang="en-US" altLang="en-US" sz="1600" dirty="0" smtClean="0"/>
                        <a:t>EmailListenerPropertiesFile</a:t>
                      </a:r>
                      <a:endParaRPr lang="en-US" sz="1600" dirty="0"/>
                    </a:p>
                  </a:txBody>
                  <a:tcPr/>
                </a:tc>
                <a:tc>
                  <a:txBody>
                    <a:bodyPr/>
                    <a:lstStyle/>
                    <a:p>
                      <a:r>
                        <a:rPr lang="en-US" sz="1600" dirty="0" smtClean="0"/>
                        <a:t>Properties file containing parameters</a:t>
                      </a:r>
                      <a:r>
                        <a:rPr lang="en-US" sz="1600" baseline="0" dirty="0" smtClean="0"/>
                        <a:t> required to access POP3 (optional)</a:t>
                      </a:r>
                      <a:endParaRPr lang="en-US" sz="1600" dirty="0"/>
                    </a:p>
                  </a:txBody>
                  <a:tcPr/>
                </a:tc>
              </a:tr>
              <a:tr h="370840">
                <a:tc>
                  <a:txBody>
                    <a:bodyPr/>
                    <a:lstStyle/>
                    <a:p>
                      <a:r>
                        <a:rPr lang="en-US" altLang="en-US" sz="1600" dirty="0" smtClean="0"/>
                        <a:t>EmailListenerServerHost</a:t>
                      </a:r>
                      <a:endParaRPr lang="en-US" sz="1600" dirty="0"/>
                    </a:p>
                  </a:txBody>
                  <a:tcPr/>
                </a:tc>
                <a:tc>
                  <a:txBody>
                    <a:bodyPr/>
                    <a:lstStyle/>
                    <a:p>
                      <a:endParaRPr lang="en-US" sz="1600" dirty="0"/>
                    </a:p>
                  </a:txBody>
                  <a:tcPr/>
                </a:tc>
              </a:tr>
              <a:tr h="370840">
                <a:tc>
                  <a:txBody>
                    <a:bodyPr/>
                    <a:lstStyle/>
                    <a:p>
                      <a:r>
                        <a:rPr lang="en-US" altLang="en-US" sz="1600" dirty="0" smtClean="0"/>
                        <a:t>EmailListenerUserName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Username for the mail server</a:t>
                      </a:r>
                    </a:p>
                  </a:txBody>
                  <a:tcPr/>
                </a:tc>
              </a:tr>
              <a:tr h="370840">
                <a:tc>
                  <a:txBody>
                    <a:bodyPr/>
                    <a:lstStyle/>
                    <a:p>
                      <a:r>
                        <a:rPr lang="en-US" altLang="en-US" sz="1600" dirty="0" smtClean="0"/>
                        <a:t>EmailStyleSheetFile</a:t>
                      </a:r>
                      <a:endParaRPr lang="en-US" sz="1600" dirty="0"/>
                    </a:p>
                  </a:txBody>
                  <a:tcPr/>
                </a:tc>
                <a:tc>
                  <a:txBody>
                    <a:bodyPr/>
                    <a:lstStyle/>
                    <a:p>
                      <a:r>
                        <a:rPr lang="en-US" sz="1600" dirty="0" smtClean="0"/>
                        <a:t>Style</a:t>
                      </a:r>
                      <a:r>
                        <a:rPr lang="en-US" sz="1600" baseline="0" dirty="0" smtClean="0"/>
                        <a:t> sheet file for formatting task messages</a:t>
                      </a:r>
                      <a:endParaRPr lang="en-US" sz="1600" dirty="0"/>
                    </a:p>
                  </a:txBody>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Email Trigger</a:t>
            </a:r>
            <a:endParaRPr lang="en-US" dirty="0" smtClean="0">
              <a:latin typeface="+mn-lt"/>
            </a:endParaRPr>
          </a:p>
        </p:txBody>
      </p:sp>
      <p:sp>
        <p:nvSpPr>
          <p:cNvPr id="35843" name="Rectangle 3"/>
          <p:cNvSpPr>
            <a:spLocks noGrp="1" noChangeArrowheads="1"/>
          </p:cNvSpPr>
          <p:nvPr>
            <p:ph idx="1"/>
          </p:nvPr>
        </p:nvSpPr>
        <p:spPr/>
        <p:txBody>
          <a:bodyPr/>
          <a:lstStyle/>
          <a:p>
            <a:r>
              <a:rPr lang="en-US" dirty="0" smtClean="0">
                <a:cs typeface="Arial" charset="0"/>
              </a:rPr>
              <a:t>Triggers for email listeners work the same way as for file listeners.</a:t>
            </a:r>
          </a:p>
          <a:p>
            <a:r>
              <a:rPr lang="en-US" dirty="0" smtClean="0">
                <a:cs typeface="Arial" charset="0"/>
              </a:rPr>
              <a:t>Email message must have xml file as attachment for event processing</a:t>
            </a:r>
          </a:p>
          <a:p>
            <a:r>
              <a:rPr lang="en-US" dirty="0" smtClean="0">
                <a:cs typeface="Arial" charset="0"/>
              </a:rPr>
              <a:t>If more than one files are attached, 1</a:t>
            </a:r>
            <a:r>
              <a:rPr lang="en-US" baseline="30000" dirty="0" smtClean="0">
                <a:cs typeface="Arial" charset="0"/>
              </a:rPr>
              <a:t>st</a:t>
            </a:r>
            <a:r>
              <a:rPr lang="en-US" dirty="0" smtClean="0">
                <a:cs typeface="Arial" charset="0"/>
              </a:rPr>
              <a:t> attachment is processed.</a:t>
            </a:r>
          </a:p>
          <a:p>
            <a:r>
              <a:rPr lang="en-US" dirty="0" smtClean="0">
                <a:cs typeface="Arial" charset="0"/>
              </a:rPr>
              <a:t>Email message must be sent to email specified in “</a:t>
            </a:r>
            <a:r>
              <a:rPr lang="en-US" i="1" dirty="0" smtClean="0">
                <a:cs typeface="Arial" charset="0"/>
              </a:rPr>
              <a:t>EmailListenerEmailAddress</a:t>
            </a:r>
            <a:r>
              <a:rPr lang="en-US" dirty="0" smtClean="0">
                <a:cs typeface="Arial" charset="0"/>
              </a:rPr>
              <a:t>” setting</a:t>
            </a:r>
          </a:p>
          <a:p>
            <a:endParaRPr lang="en-US" dirty="0" smtClean="0">
              <a:cs typeface="Arial" charset="0"/>
            </a:endParaRPr>
          </a:p>
          <a:p>
            <a:r>
              <a:rPr lang="en-US" dirty="0" smtClean="0">
                <a:cs typeface="Arial" charset="0"/>
              </a:rPr>
              <a:t>Message body must also contain </a:t>
            </a:r>
            <a:r>
              <a:rPr lang="en-US" b="1" i="1" dirty="0" smtClean="0">
                <a:cs typeface="Arial" charset="0"/>
              </a:rPr>
              <a:t>access key</a:t>
            </a:r>
            <a:r>
              <a:rPr lang="en-US" dirty="0" smtClean="0">
                <a:cs typeface="Arial" charset="0"/>
              </a:rPr>
              <a:t> for the application.</a:t>
            </a:r>
          </a:p>
          <a:p>
            <a:pPr lvl="1"/>
            <a:r>
              <a:rPr lang="en-US" dirty="0" smtClean="0">
                <a:cs typeface="Arial" charset="0"/>
              </a:rPr>
              <a:t>Access keys are unique encryption keys that allows external systems to access BPM application and perform action. </a:t>
            </a:r>
          </a:p>
          <a:p>
            <a:pPr lvl="1"/>
            <a:r>
              <a:rPr lang="en-US" dirty="0" smtClean="0">
                <a:cs typeface="Arial" charset="0"/>
              </a:rPr>
              <a:t>Application key can be generated from application settings in console.</a:t>
            </a:r>
          </a:p>
          <a:p>
            <a:pPr lvl="1"/>
            <a:r>
              <a:rPr lang="en-US" dirty="0" smtClean="0">
                <a:cs typeface="Arial" charset="0"/>
              </a:rPr>
              <a:t>By default, key expires in 365 days. Expiration period can be changed by updating configuration parameter “</a:t>
            </a:r>
            <a:r>
              <a:rPr lang="en-US" i="1" dirty="0" smtClean="0"/>
              <a:t>ApplicationAccessKeyExpiration”</a:t>
            </a:r>
          </a:p>
          <a:p>
            <a:pPr lvl="2">
              <a:buNone/>
            </a:pPr>
            <a:r>
              <a:rPr lang="en-US" b="1" i="1" dirty="0" smtClean="0"/>
              <a:t>	ApplicationAccessKeyExpiration.BankLoanApplication = 120</a:t>
            </a:r>
            <a:endParaRPr lang="en-US" i="1" dirty="0" smtClean="0"/>
          </a:p>
          <a:p>
            <a:pPr lvl="1">
              <a:buNone/>
            </a:pPr>
            <a:r>
              <a:rPr lang="en-US" sz="1800" b="1" dirty="0" smtClean="0"/>
              <a:t>	</a:t>
            </a:r>
            <a:endParaRPr lang="en-US" sz="1800" b="1" i="1" dirty="0" smtClean="0">
              <a:cs typeface="Arial" charset="0"/>
            </a:endParaRPr>
          </a:p>
          <a:p>
            <a:pPr>
              <a:buFontTx/>
              <a:buNone/>
            </a:pPr>
            <a:endParaRPr dirty="0" smtClean="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Access Key</a:t>
            </a:r>
            <a:endParaRPr lang="en-US" dirty="0" smtClean="0">
              <a:latin typeface="+mn-lt"/>
            </a:endParaRPr>
          </a:p>
        </p:txBody>
      </p:sp>
      <p:sp>
        <p:nvSpPr>
          <p:cNvPr id="35843" name="Rectangle 3"/>
          <p:cNvSpPr>
            <a:spLocks noGrp="1" noChangeArrowheads="1"/>
          </p:cNvSpPr>
          <p:nvPr>
            <p:ph idx="1"/>
          </p:nvPr>
        </p:nvSpPr>
        <p:spPr/>
        <p:txBody>
          <a:bodyPr/>
          <a:lstStyle/>
          <a:p>
            <a:pPr lvl="1">
              <a:buNone/>
            </a:pPr>
            <a:r>
              <a:rPr lang="en-US" sz="1800" b="1" dirty="0" smtClean="0"/>
              <a:t>	</a:t>
            </a:r>
            <a:endParaRPr lang="en-US" sz="1800" b="1" i="1" dirty="0" smtClean="0">
              <a:cs typeface="Arial" charset="0"/>
            </a:endParaRPr>
          </a:p>
          <a:p>
            <a:pPr>
              <a:buFontTx/>
              <a:buNone/>
            </a:pPr>
            <a:endParaRPr dirty="0" smtClean="0">
              <a:cs typeface="Arial" charset="0"/>
            </a:endParaRPr>
          </a:p>
        </p:txBody>
      </p:sp>
      <p:pic>
        <p:nvPicPr>
          <p:cNvPr id="1867779" name="Picture 3"/>
          <p:cNvPicPr>
            <a:picLocks noChangeAspect="1" noChangeArrowheads="1"/>
          </p:cNvPicPr>
          <p:nvPr/>
        </p:nvPicPr>
        <p:blipFill>
          <a:blip r:embed="rId3" cstate="print"/>
          <a:srcRect/>
          <a:stretch>
            <a:fillRect/>
          </a:stretch>
        </p:blipFill>
        <p:spPr bwMode="auto">
          <a:xfrm>
            <a:off x="413562" y="712935"/>
            <a:ext cx="7296150" cy="2752725"/>
          </a:xfrm>
          <a:prstGeom prst="rect">
            <a:avLst/>
          </a:prstGeom>
          <a:noFill/>
          <a:ln w="9525">
            <a:noFill/>
            <a:miter lim="800000"/>
            <a:headEnd/>
            <a:tailEnd/>
          </a:ln>
        </p:spPr>
      </p:pic>
      <p:pic>
        <p:nvPicPr>
          <p:cNvPr id="1867780" name="Picture 4"/>
          <p:cNvPicPr>
            <a:picLocks noChangeAspect="1" noChangeArrowheads="1"/>
          </p:cNvPicPr>
          <p:nvPr/>
        </p:nvPicPr>
        <p:blipFill>
          <a:blip r:embed="rId4" cstate="print"/>
          <a:srcRect/>
          <a:stretch>
            <a:fillRect/>
          </a:stretch>
        </p:blipFill>
        <p:spPr bwMode="auto">
          <a:xfrm>
            <a:off x="478465" y="3303626"/>
            <a:ext cx="6176630" cy="3065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General</a:t>
            </a:r>
            <a:endParaRPr lang="en-US" dirty="0"/>
          </a:p>
        </p:txBody>
      </p:sp>
      <p:sp>
        <p:nvSpPr>
          <p:cNvPr id="3" name="Content Placeholder 2"/>
          <p:cNvSpPr>
            <a:spLocks noGrp="1"/>
          </p:cNvSpPr>
          <p:nvPr>
            <p:ph idx="1"/>
          </p:nvPr>
        </p:nvSpPr>
        <p:spPr/>
        <p:txBody>
          <a:bodyPr/>
          <a:lstStyle/>
          <a:p>
            <a:r>
              <a:rPr lang="en-AU" dirty="0" smtClean="0"/>
              <a:t>Specify the WSDL URL to start setting up web service action.</a:t>
            </a:r>
          </a:p>
          <a:p>
            <a:r>
              <a:rPr lang="en-AU" dirty="0" smtClean="0"/>
              <a:t>WSDL URL can be typed in or can be selected from a UDA or application variable</a:t>
            </a:r>
          </a:p>
          <a:p>
            <a:r>
              <a:rPr lang="en-AU" dirty="0" smtClean="0"/>
              <a:t>Application variables are shown as “</a:t>
            </a:r>
            <a:r>
              <a:rPr lang="en-AU" b="1" dirty="0" smtClean="0"/>
              <a:t>%</a:t>
            </a:r>
            <a:r>
              <a:rPr lang="en-AU" dirty="0" smtClean="0"/>
              <a:t>&lt;variable name&gt;</a:t>
            </a:r>
            <a:r>
              <a:rPr lang="en-AU" b="1" dirty="0" smtClean="0"/>
              <a:t>%</a:t>
            </a:r>
            <a:r>
              <a:rPr lang="en-AU" dirty="0" smtClean="0"/>
              <a:t>”</a:t>
            </a:r>
          </a:p>
          <a:p>
            <a:endParaRPr lang="en-AU" dirty="0"/>
          </a:p>
        </p:txBody>
      </p:sp>
      <p:pic>
        <p:nvPicPr>
          <p:cNvPr id="6" name="Picture 2"/>
          <p:cNvPicPr>
            <a:picLocks noChangeAspect="1" noChangeArrowheads="1"/>
          </p:cNvPicPr>
          <p:nvPr/>
        </p:nvPicPr>
        <p:blipFill>
          <a:blip r:embed="rId3" cstate="print"/>
          <a:srcRect/>
          <a:stretch>
            <a:fillRect/>
          </a:stretch>
        </p:blipFill>
        <p:spPr bwMode="auto">
          <a:xfrm>
            <a:off x="499730" y="2665250"/>
            <a:ext cx="5598375" cy="36093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latin typeface="+mn-lt"/>
              </a:rPr>
              <a:t>Email Notification</a:t>
            </a:r>
          </a:p>
        </p:txBody>
      </p:sp>
      <p:sp>
        <p:nvSpPr>
          <p:cNvPr id="12290" name="Rectangle 3"/>
          <p:cNvSpPr>
            <a:spLocks noGrp="1" noChangeArrowheads="1"/>
          </p:cNvSpPr>
          <p:nvPr>
            <p:ph idx="1"/>
          </p:nvPr>
        </p:nvSpPr>
        <p:spPr/>
        <p:txBody>
          <a:bodyPr/>
          <a:lstStyle/>
          <a:p>
            <a:pPr eaLnBrk="1" hangingPunct="1"/>
            <a:r>
              <a:rPr lang="en-US" dirty="0" smtClean="0">
                <a:cs typeface="Arial" charset="0"/>
              </a:rPr>
              <a:t>Users can receive notifications when tasks are assigned to them.</a:t>
            </a:r>
          </a:p>
          <a:p>
            <a:pPr eaLnBrk="1" hangingPunct="1"/>
            <a:r>
              <a:rPr lang="en-US" dirty="0" smtClean="0">
                <a:cs typeface="Arial" charset="0"/>
              </a:rPr>
              <a:t>Receive and save task as calendar event for easy reminders</a:t>
            </a:r>
          </a:p>
          <a:p>
            <a:pPr eaLnBrk="1" hangingPunct="1"/>
            <a:r>
              <a:rPr lang="en-US" dirty="0" smtClean="0">
                <a:cs typeface="Arial" charset="0"/>
              </a:rPr>
              <a:t>Complete task by replying to emails</a:t>
            </a:r>
          </a:p>
          <a:p>
            <a:pPr eaLnBrk="1" hangingPunct="1"/>
            <a:r>
              <a:rPr lang="en-US" dirty="0" smtClean="0">
                <a:cs typeface="Arial" charset="0"/>
              </a:rPr>
              <a:t>Useful for users in the field, they can access their emails on smart phones and complete the task without requiring to login to BPM console.</a:t>
            </a:r>
            <a:endParaRPr dirty="0" smtClean="0">
              <a:cs typeface="Arial"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latin typeface="+mn-lt"/>
              </a:rPr>
              <a:t>Email Notification</a:t>
            </a:r>
          </a:p>
        </p:txBody>
      </p:sp>
      <p:sp>
        <p:nvSpPr>
          <p:cNvPr id="12290" name="Rectangle 3"/>
          <p:cNvSpPr>
            <a:spLocks noGrp="1" noChangeArrowheads="1"/>
          </p:cNvSpPr>
          <p:nvPr>
            <p:ph idx="1"/>
          </p:nvPr>
        </p:nvSpPr>
        <p:spPr/>
        <p:txBody>
          <a:bodyPr/>
          <a:lstStyle/>
          <a:p>
            <a:pPr eaLnBrk="1" hangingPunct="1"/>
            <a:r>
              <a:rPr lang="en-US" dirty="0" smtClean="0">
                <a:cs typeface="Arial" charset="0"/>
              </a:rPr>
              <a:t>Email Message contains</a:t>
            </a:r>
            <a:endParaRPr dirty="0" smtClean="0">
              <a:cs typeface="Arial" charset="0"/>
            </a:endParaRPr>
          </a:p>
          <a:p>
            <a:pPr lvl="1" eaLnBrk="1" hangingPunct="1"/>
            <a:r>
              <a:rPr lang="en-US" dirty="0" smtClean="0">
                <a:cs typeface="Arial" charset="0"/>
              </a:rPr>
              <a:t>Task details:</a:t>
            </a:r>
          </a:p>
          <a:p>
            <a:pPr lvl="2" eaLnBrk="1" hangingPunct="1"/>
            <a:r>
              <a:rPr lang="en-US" dirty="0" smtClean="0">
                <a:cs typeface="Arial" charset="0"/>
              </a:rPr>
              <a:t>Name, with ID;</a:t>
            </a:r>
          </a:p>
          <a:p>
            <a:pPr lvl="2" eaLnBrk="1" hangingPunct="1"/>
            <a:r>
              <a:rPr lang="en-US" dirty="0" smtClean="0">
                <a:cs typeface="Arial" charset="0"/>
              </a:rPr>
              <a:t>Description;</a:t>
            </a:r>
          </a:p>
          <a:p>
            <a:pPr lvl="2" eaLnBrk="1" hangingPunct="1"/>
            <a:r>
              <a:rPr lang="en-US" dirty="0" smtClean="0">
                <a:cs typeface="Arial" charset="0"/>
              </a:rPr>
              <a:t>URL (which will take the users to the console);</a:t>
            </a:r>
          </a:p>
          <a:p>
            <a:pPr lvl="2" eaLnBrk="1" hangingPunct="1"/>
            <a:r>
              <a:rPr lang="en-US" dirty="0" smtClean="0">
                <a:cs typeface="Arial" charset="0"/>
              </a:rPr>
              <a:t>List of all the responsible users for this task (Assignees);</a:t>
            </a:r>
          </a:p>
          <a:p>
            <a:pPr lvl="2" eaLnBrk="1" hangingPunct="1"/>
            <a:r>
              <a:rPr lang="en-US" dirty="0" smtClean="0">
                <a:cs typeface="Arial" charset="0"/>
              </a:rPr>
              <a:t>Task Priority;</a:t>
            </a:r>
          </a:p>
          <a:p>
            <a:pPr lvl="2" eaLnBrk="1" hangingPunct="1"/>
            <a:r>
              <a:rPr lang="en-US" dirty="0" smtClean="0">
                <a:cs typeface="Arial" charset="0"/>
              </a:rPr>
              <a:t>Name of the Process, with ID;</a:t>
            </a:r>
          </a:p>
          <a:p>
            <a:pPr lvl="1" eaLnBrk="1" hangingPunct="1"/>
            <a:r>
              <a:rPr lang="en-US" dirty="0" smtClean="0">
                <a:cs typeface="Arial" charset="0"/>
              </a:rPr>
              <a:t>Work List UDAs (name/value pairs);</a:t>
            </a:r>
          </a:p>
          <a:p>
            <a:pPr lvl="1" eaLnBrk="1" hangingPunct="1"/>
            <a:r>
              <a:rPr lang="en-US" dirty="0" smtClean="0">
                <a:cs typeface="Arial" charset="0"/>
              </a:rPr>
              <a:t>List of Workitem Choices;</a:t>
            </a:r>
          </a:p>
          <a:p>
            <a:pPr lvl="1" eaLnBrk="1" hangingPunct="1"/>
            <a:r>
              <a:rPr lang="en-US" dirty="0" smtClean="0">
                <a:cs typeface="Arial" charset="0"/>
              </a:rPr>
              <a:t>iCal Event for the Task;</a:t>
            </a:r>
          </a:p>
          <a:p>
            <a:pPr lvl="1" eaLnBrk="1" hangingPunct="1"/>
            <a:r>
              <a:rPr lang="en-US" dirty="0" smtClean="0">
                <a:cs typeface="Arial" charset="0"/>
              </a:rPr>
              <a:t>All choices for the task will be shown as “mailto” links. The users make their choice by clicking on the appropriate “mailto” link and then sends the auto generated response email with any comments.</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latin typeface="+mn-lt"/>
              </a:rPr>
              <a:t>Email Notification Message</a:t>
            </a:r>
          </a:p>
        </p:txBody>
      </p:sp>
      <p:pic>
        <p:nvPicPr>
          <p:cNvPr id="15363" name="Picture 9" descr="untitled"/>
          <p:cNvPicPr>
            <a:picLocks noGrp="1" noChangeAspect="1" noChangeArrowheads="1"/>
          </p:cNvPicPr>
          <p:nvPr>
            <p:ph idx="4294967295"/>
          </p:nvPr>
        </p:nvPicPr>
        <p:blipFill>
          <a:blip r:embed="rId3" cstate="print"/>
          <a:srcRect/>
          <a:stretch>
            <a:fillRect/>
          </a:stretch>
        </p:blipFill>
        <p:spPr>
          <a:xfrm>
            <a:off x="648585" y="928393"/>
            <a:ext cx="7368363" cy="5257800"/>
          </a:xfrm>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latin typeface="+mn-lt"/>
              </a:rPr>
              <a:t>Send Email to Complete Task</a:t>
            </a:r>
          </a:p>
        </p:txBody>
      </p:sp>
      <p:pic>
        <p:nvPicPr>
          <p:cNvPr id="16388" name="Picture 9" descr="untitled"/>
          <p:cNvPicPr>
            <a:picLocks noChangeAspect="1" noChangeArrowheads="1"/>
          </p:cNvPicPr>
          <p:nvPr/>
        </p:nvPicPr>
        <p:blipFill>
          <a:blip r:embed="rId3" cstate="print"/>
          <a:srcRect/>
          <a:stretch>
            <a:fillRect/>
          </a:stretch>
        </p:blipFill>
        <p:spPr bwMode="auto">
          <a:xfrm>
            <a:off x="457199" y="1066800"/>
            <a:ext cx="7910623" cy="518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as Web Service</a:t>
            </a:r>
            <a:endParaRPr lang="en-US" dirty="0"/>
          </a:p>
        </p:txBody>
      </p:sp>
      <p:sp>
        <p:nvSpPr>
          <p:cNvPr id="3" name="Rectangle 3"/>
          <p:cNvSpPr txBox="1">
            <a:spLocks noChangeArrowheads="1"/>
          </p:cNvSpPr>
          <p:nvPr/>
        </p:nvSpPr>
        <p:spPr>
          <a:xfrm>
            <a:off x="57151" y="766763"/>
            <a:ext cx="9018588" cy="5781675"/>
          </a:xfrm>
          <a:prstGeom prst="rect">
            <a:avLst/>
          </a:prstGeom>
        </p:spPr>
        <p:txBody>
          <a:bodyPr/>
          <a:lstStyle/>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r>
              <a:rPr kumimoji="0" lang="en-US" alt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All processes</a:t>
            </a:r>
            <a:r>
              <a:rPr lang="en-US" altLang="en-US" sz="2400" b="0" dirty="0" smtClean="0">
                <a:latin typeface="+mn-lt"/>
                <a:ea typeface="MS PGothic" pitchFamily="34" charset="-128"/>
                <a:cs typeface="Arial" charset="0"/>
              </a:rPr>
              <a:t> are published as web service</a:t>
            </a: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External applications can access process</a:t>
            </a:r>
            <a:r>
              <a:rPr kumimoji="0" lang="en-US" sz="2400" b="0" i="0" u="none" strike="noStrike" kern="1200" cap="none" spc="0" normalizeH="0" noProof="0" dirty="0" smtClean="0">
                <a:ln>
                  <a:noFill/>
                </a:ln>
                <a:solidFill>
                  <a:schemeClr val="tx1"/>
                </a:solidFill>
                <a:effectLst/>
                <a:uLnTx/>
                <a:uFillTx/>
                <a:latin typeface="+mn-lt"/>
                <a:ea typeface="MS PGothic" pitchFamily="34" charset="-128"/>
                <a:cs typeface="Arial" charset="0"/>
              </a:rPr>
              <a:t> using </a:t>
            </a:r>
            <a:r>
              <a:rPr kumimoji="0" 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Web service</a:t>
            </a:r>
            <a:r>
              <a:rPr kumimoji="0" lang="en-US" sz="2400" b="0" i="0" u="none" strike="noStrike" kern="1200" cap="none" spc="0" normalizeH="0" noProof="0" dirty="0" smtClean="0">
                <a:ln>
                  <a:noFill/>
                </a:ln>
                <a:solidFill>
                  <a:schemeClr val="tx1"/>
                </a:solidFill>
                <a:effectLst/>
                <a:uLnTx/>
                <a:uFillTx/>
                <a:latin typeface="+mn-lt"/>
                <a:ea typeface="MS PGothic" pitchFamily="34" charset="-128"/>
                <a:cs typeface="Arial" charset="0"/>
              </a:rPr>
              <a:t> clients and perform operations.</a:t>
            </a: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r>
              <a:rPr lang="en-US" sz="2400" b="0" baseline="0" dirty="0" smtClean="0">
                <a:latin typeface="+mn-lt"/>
                <a:ea typeface="MS PGothic" pitchFamily="34" charset="-128"/>
                <a:cs typeface="Arial" charset="0"/>
              </a:rPr>
              <a:t>WSDL URLs are available on Process</a:t>
            </a:r>
            <a:r>
              <a:rPr lang="en-US" sz="2400" b="0" dirty="0" smtClean="0">
                <a:latin typeface="+mn-lt"/>
                <a:ea typeface="MS PGothic" pitchFamily="34" charset="-128"/>
                <a:cs typeface="Arial" charset="0"/>
              </a:rPr>
              <a:t> Definition Details Tab</a:t>
            </a: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endParaRP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endParaRPr lang="en-US" sz="2400" b="0" dirty="0" smtClean="0">
              <a:latin typeface="+mn-lt"/>
              <a:ea typeface="MS PGothic" pitchFamily="34" charset="-128"/>
              <a:cs typeface="Arial" charset="0"/>
            </a:endParaRP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endParaRP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endParaRPr lang="en-US" sz="2400" b="0" dirty="0" smtClean="0">
              <a:latin typeface="+mn-lt"/>
              <a:ea typeface="MS PGothic" pitchFamily="34" charset="-128"/>
              <a:cs typeface="Arial" charset="0"/>
            </a:endParaRPr>
          </a:p>
          <a:p>
            <a:pPr marL="342900" marR="0" lvl="0" indent="-342900" algn="l" defTabSz="914400" rtl="0" eaLnBrk="1" fontAlgn="base" latinLnBrk="0" hangingPunct="1">
              <a:lnSpc>
                <a:spcPct val="95000"/>
              </a:lnSpc>
              <a:spcBef>
                <a:spcPct val="20000"/>
              </a:spcBef>
              <a:spcAft>
                <a:spcPts val="288"/>
              </a:spcAft>
              <a:buClr>
                <a:srgbClr val="C00000"/>
              </a:buClr>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Operations</a:t>
            </a:r>
            <a:endParaRPr lang="en-US" sz="2400" b="0" dirty="0" smtClean="0">
              <a:latin typeface="+mn-lt"/>
              <a:ea typeface="MS PGothic" pitchFamily="34" charset="-128"/>
              <a:cs typeface="Arial" charset="0"/>
            </a:endParaRPr>
          </a:p>
          <a:p>
            <a:pPr marL="800100" lvl="1" indent="-342900" algn="l">
              <a:lnSpc>
                <a:spcPct val="95000"/>
              </a:lnSpc>
              <a:spcBef>
                <a:spcPct val="20000"/>
              </a:spcBef>
              <a:spcAft>
                <a:spcPts val="288"/>
              </a:spcAft>
              <a:buClr>
                <a:srgbClr val="C00000"/>
              </a:buClr>
              <a:buFont typeface="Arial" charset="0"/>
              <a:buChar char="■"/>
            </a:pPr>
            <a:r>
              <a:rPr kumimoji="0" lang="en-US"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Create</a:t>
            </a:r>
            <a:r>
              <a:rPr kumimoji="0" lang="en-US" b="0" i="0" u="none" strike="noStrike" kern="1200" cap="none" spc="0" normalizeH="0" noProof="0" dirty="0" smtClean="0">
                <a:ln>
                  <a:noFill/>
                </a:ln>
                <a:solidFill>
                  <a:schemeClr val="tx1"/>
                </a:solidFill>
                <a:effectLst/>
                <a:uLnTx/>
                <a:uFillTx/>
                <a:latin typeface="+mn-lt"/>
                <a:ea typeface="MS PGothic" pitchFamily="34" charset="-128"/>
                <a:cs typeface="Arial" charset="0"/>
              </a:rPr>
              <a:t> Instance</a:t>
            </a:r>
          </a:p>
          <a:p>
            <a:pPr marL="800100" lvl="1" indent="-342900" algn="l">
              <a:lnSpc>
                <a:spcPct val="95000"/>
              </a:lnSpc>
              <a:spcBef>
                <a:spcPct val="20000"/>
              </a:spcBef>
              <a:spcAft>
                <a:spcPts val="288"/>
              </a:spcAft>
              <a:buClr>
                <a:srgbClr val="C00000"/>
              </a:buClr>
              <a:buFont typeface="Arial" charset="0"/>
              <a:buChar char="■"/>
            </a:pPr>
            <a:r>
              <a:rPr lang="en-US" b="0" baseline="0" dirty="0" smtClean="0">
                <a:latin typeface="+mn-lt"/>
                <a:ea typeface="MS PGothic" pitchFamily="34" charset="-128"/>
                <a:cs typeface="Arial" charset="0"/>
              </a:rPr>
              <a:t>List</a:t>
            </a:r>
            <a:r>
              <a:rPr lang="en-US" b="0" dirty="0" smtClean="0">
                <a:latin typeface="+mn-lt"/>
                <a:ea typeface="MS PGothic" pitchFamily="34" charset="-128"/>
                <a:cs typeface="Arial" charset="0"/>
              </a:rPr>
              <a:t> Instances</a:t>
            </a:r>
          </a:p>
          <a:p>
            <a:pPr marL="800100" lvl="1" indent="-342900" algn="l">
              <a:lnSpc>
                <a:spcPct val="95000"/>
              </a:lnSpc>
              <a:spcBef>
                <a:spcPct val="20000"/>
              </a:spcBef>
              <a:spcAft>
                <a:spcPts val="288"/>
              </a:spcAft>
              <a:buClr>
                <a:srgbClr val="C00000"/>
              </a:buClr>
              <a:buFont typeface="Arial" charset="0"/>
              <a:buChar char="■"/>
            </a:pPr>
            <a:r>
              <a:rPr kumimoji="0" lang="en-US" b="0" i="0" u="none" strike="noStrike" kern="1200" cap="none" spc="0" normalizeH="0" baseline="0" noProof="0" dirty="0" smtClean="0">
                <a:ln>
                  <a:noFill/>
                </a:ln>
                <a:solidFill>
                  <a:schemeClr val="tx1"/>
                </a:solidFill>
                <a:effectLst/>
                <a:uLnTx/>
                <a:uFillTx/>
                <a:latin typeface="+mn-lt"/>
                <a:ea typeface="MS PGothic" pitchFamily="34" charset="-128"/>
                <a:cs typeface="Arial" charset="0"/>
              </a:rPr>
              <a:t>GetP</a:t>
            </a:r>
            <a:r>
              <a:rPr kumimoji="0" lang="en-US" b="0" i="0" u="none" strike="noStrike" kern="1200" cap="none" spc="0" normalizeH="0" noProof="0" dirty="0" smtClean="0">
                <a:ln>
                  <a:noFill/>
                </a:ln>
                <a:solidFill>
                  <a:schemeClr val="tx1"/>
                </a:solidFill>
                <a:effectLst/>
                <a:uLnTx/>
                <a:uFillTx/>
                <a:latin typeface="+mn-lt"/>
                <a:ea typeface="MS PGothic" pitchFamily="34" charset="-128"/>
                <a:cs typeface="Arial" charset="0"/>
              </a:rPr>
              <a:t>roperties</a:t>
            </a:r>
          </a:p>
          <a:p>
            <a:pPr marL="800100" lvl="1" indent="-342900" algn="l">
              <a:lnSpc>
                <a:spcPct val="95000"/>
              </a:lnSpc>
              <a:spcBef>
                <a:spcPct val="20000"/>
              </a:spcBef>
              <a:spcAft>
                <a:spcPts val="288"/>
              </a:spcAft>
              <a:buClr>
                <a:srgbClr val="C00000"/>
              </a:buClr>
              <a:buFont typeface="Arial" charset="0"/>
              <a:buChar char="■"/>
            </a:pPr>
            <a:r>
              <a:rPr lang="en-US" b="0" baseline="0" dirty="0" smtClean="0">
                <a:latin typeface="+mn-lt"/>
                <a:ea typeface="MS PGothic" pitchFamily="34" charset="-128"/>
                <a:cs typeface="Arial" charset="0"/>
              </a:rPr>
              <a:t>GetDefinition</a:t>
            </a:r>
          </a:p>
          <a:p>
            <a:pPr marL="800100" lvl="1" indent="-342900" algn="l">
              <a:lnSpc>
                <a:spcPct val="95000"/>
              </a:lnSpc>
              <a:spcBef>
                <a:spcPct val="20000"/>
              </a:spcBef>
              <a:spcAft>
                <a:spcPts val="288"/>
              </a:spcAft>
              <a:buClr>
                <a:srgbClr val="C00000"/>
              </a:buClr>
              <a:buFont typeface="Arial" charset="0"/>
              <a:buChar char="■"/>
            </a:pPr>
            <a:r>
              <a:rPr kumimoji="0" lang="en-US" b="0" i="0" u="none" strike="noStrike" kern="1200" cap="none" spc="0" normalizeH="0" noProof="0" dirty="0" smtClean="0">
                <a:ln>
                  <a:noFill/>
                </a:ln>
                <a:solidFill>
                  <a:schemeClr val="tx1"/>
                </a:solidFill>
                <a:effectLst/>
                <a:uLnTx/>
                <a:uFillTx/>
                <a:latin typeface="+mn-lt"/>
                <a:ea typeface="MS PGothic" pitchFamily="34" charset="-128"/>
                <a:cs typeface="Arial" charset="0"/>
              </a:rPr>
              <a:t>SetDefinition</a:t>
            </a:r>
            <a:endParaRPr kumimoji="0" lang="en-US" b="0" i="0" u="none" strike="noStrike" kern="1200" cap="none" spc="0" normalizeH="0" baseline="0" noProof="0" dirty="0" smtClean="0">
              <a:ln>
                <a:noFill/>
              </a:ln>
              <a:solidFill>
                <a:schemeClr val="tx1"/>
              </a:solidFill>
              <a:effectLst/>
              <a:uLnTx/>
              <a:uFillTx/>
              <a:latin typeface="+mn-lt"/>
              <a:ea typeface="MS PGothic" pitchFamily="34" charset="-128"/>
              <a:cs typeface="Arial" charset="0"/>
            </a:endParaRPr>
          </a:p>
        </p:txBody>
      </p:sp>
      <p:pic>
        <p:nvPicPr>
          <p:cNvPr id="1869826" name="Picture 2"/>
          <p:cNvPicPr>
            <a:picLocks noChangeAspect="1" noChangeArrowheads="1"/>
          </p:cNvPicPr>
          <p:nvPr/>
        </p:nvPicPr>
        <p:blipFill>
          <a:blip r:embed="rId3" cstate="print"/>
          <a:srcRect/>
          <a:stretch>
            <a:fillRect/>
          </a:stretch>
        </p:blipFill>
        <p:spPr bwMode="auto">
          <a:xfrm>
            <a:off x="478576" y="2879208"/>
            <a:ext cx="7591425" cy="1333500"/>
          </a:xfrm>
          <a:prstGeom prst="rect">
            <a:avLst/>
          </a:prstGeom>
          <a:noFill/>
          <a:ln w="9525">
            <a:noFill/>
            <a:miter lim="800000"/>
            <a:headEnd/>
            <a:tailEnd/>
          </a:ln>
        </p:spPr>
      </p:pic>
      <p:sp>
        <p:nvSpPr>
          <p:cNvPr id="5" name="Rectangle 4"/>
          <p:cNvSpPr/>
          <p:nvPr/>
        </p:nvSpPr>
        <p:spPr>
          <a:xfrm>
            <a:off x="510363" y="3104707"/>
            <a:ext cx="7538484" cy="276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Interface</a:t>
            </a:r>
            <a:endParaRPr lang="en-US" dirty="0"/>
          </a:p>
        </p:txBody>
      </p:sp>
      <p:sp>
        <p:nvSpPr>
          <p:cNvPr id="3" name="Content Placeholder 2"/>
          <p:cNvSpPr>
            <a:spLocks noGrp="1"/>
          </p:cNvSpPr>
          <p:nvPr>
            <p:ph idx="1"/>
          </p:nvPr>
        </p:nvSpPr>
        <p:spPr/>
        <p:txBody>
          <a:bodyPr/>
          <a:lstStyle/>
          <a:p>
            <a:r>
              <a:rPr lang="en-US" altLang="en-US" dirty="0" smtClean="0">
                <a:cs typeface="Arial" charset="0"/>
              </a:rPr>
              <a:t>There are number of web service interfaces available for accessing BPM engine</a:t>
            </a:r>
          </a:p>
          <a:p>
            <a:endParaRPr lang="en-US" altLang="en-US" dirty="0" smtClean="0">
              <a:cs typeface="Arial" charset="0"/>
            </a:endParaRPr>
          </a:p>
          <a:p>
            <a:r>
              <a:rPr lang="en-US" dirty="0" smtClean="0"/>
              <a:t>WorkItem List (Task List) Web Service Interface</a:t>
            </a:r>
          </a:p>
          <a:p>
            <a:pPr lvl="1"/>
            <a:r>
              <a:rPr lang="en-US" dirty="0" smtClean="0"/>
              <a:t>WSDL URL:</a:t>
            </a:r>
          </a:p>
          <a:p>
            <a:pPr lvl="2"/>
            <a:r>
              <a:rPr lang="en-US" dirty="0" smtClean="0"/>
              <a:t>&lt;ServerBaseURL&gt;/_wfxml/&lt;tenantname&gt;/service/wilist?appId=&lt;application ID&gt;&amp;wsdl=true</a:t>
            </a:r>
          </a:p>
          <a:p>
            <a:pPr lvl="1"/>
            <a:r>
              <a:rPr lang="en-US" dirty="0" smtClean="0"/>
              <a:t>Operations</a:t>
            </a:r>
          </a:p>
          <a:p>
            <a:pPr lvl="2"/>
            <a:r>
              <a:rPr lang="en-US" dirty="0" smtClean="0"/>
              <a:t>GetWorkitemList</a:t>
            </a:r>
          </a:p>
          <a:p>
            <a:r>
              <a:rPr lang="en-US" altLang="en-US" dirty="0" smtClean="0"/>
              <a:t>Process Instance List Web Services</a:t>
            </a:r>
          </a:p>
          <a:p>
            <a:pPr lvl="1"/>
            <a:r>
              <a:rPr lang="en-US" dirty="0" smtClean="0"/>
              <a:t>WSDL URL</a:t>
            </a:r>
          </a:p>
          <a:p>
            <a:pPr lvl="2"/>
            <a:r>
              <a:rPr lang="en-US" altLang="en-US" dirty="0" smtClean="0"/>
              <a:t>&lt;ServerBaseURL&gt;/_wfxml/&lt;tenant name&gt;/service/pilist?appId=&lt;application ID&gt;&amp;wsdl=true</a:t>
            </a:r>
          </a:p>
          <a:p>
            <a:pPr lvl="1"/>
            <a:r>
              <a:rPr lang="en-US" dirty="0" smtClean="0"/>
              <a:t>Operation</a:t>
            </a:r>
          </a:p>
          <a:p>
            <a:pPr lvl="2"/>
            <a:r>
              <a:rPr lang="en-US" dirty="0" smtClean="0"/>
              <a:t>GetProcessInstanceList</a:t>
            </a:r>
          </a:p>
          <a:p>
            <a:endParaRPr lang="en-US" alt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Interface</a:t>
            </a:r>
            <a:endParaRPr lang="en-US" dirty="0"/>
          </a:p>
        </p:txBody>
      </p:sp>
      <p:sp>
        <p:nvSpPr>
          <p:cNvPr id="3" name="Content Placeholder 2"/>
          <p:cNvSpPr>
            <a:spLocks noGrp="1"/>
          </p:cNvSpPr>
          <p:nvPr>
            <p:ph idx="1"/>
          </p:nvPr>
        </p:nvSpPr>
        <p:spPr/>
        <p:txBody>
          <a:bodyPr/>
          <a:lstStyle/>
          <a:p>
            <a:r>
              <a:rPr lang="en-US" altLang="en-US" dirty="0" smtClean="0"/>
              <a:t>Process Definition List Web Services</a:t>
            </a:r>
          </a:p>
          <a:p>
            <a:pPr lvl="1"/>
            <a:r>
              <a:rPr lang="en-US" dirty="0" smtClean="0"/>
              <a:t>WSDL URL</a:t>
            </a:r>
          </a:p>
          <a:p>
            <a:pPr lvl="2"/>
            <a:r>
              <a:rPr lang="en-US" altLang="en-US" dirty="0" smtClean="0"/>
              <a:t>&lt;ServerBaseURL&gt;/_wfxml/&lt;tenant name&gt;/service/pdlist?appId=&lt;application ID&gt;&amp;wsdl=true</a:t>
            </a:r>
          </a:p>
          <a:p>
            <a:pPr lvl="1"/>
            <a:r>
              <a:rPr lang="en-US" dirty="0" smtClean="0"/>
              <a:t>Operation</a:t>
            </a:r>
          </a:p>
          <a:p>
            <a:pPr lvl="2"/>
            <a:r>
              <a:rPr lang="en-US" dirty="0" smtClean="0"/>
              <a:t>GetProcessDefinitionList</a:t>
            </a:r>
          </a:p>
          <a:p>
            <a:pPr lvl="2"/>
            <a:endParaRPr lang="en-US" dirty="0" smtClean="0"/>
          </a:p>
          <a:p>
            <a:r>
              <a:rPr lang="en-US" altLang="en-US" dirty="0" smtClean="0"/>
              <a:t>Workitem (Task) Web Services</a:t>
            </a:r>
          </a:p>
          <a:p>
            <a:pPr lvl="1"/>
            <a:r>
              <a:rPr lang="en-US" dirty="0" smtClean="0"/>
              <a:t>WSDL URL</a:t>
            </a:r>
          </a:p>
          <a:p>
            <a:pPr lvl="2"/>
            <a:r>
              <a:rPr lang="en-US" altLang="en-US" dirty="0" smtClean="0"/>
              <a:t>&lt;ServerBaseURL&gt;/_wfxml/&lt;tenant name&gt;/service/w&lt;workitemID&gt;?appId=&lt;application ID&gt;&amp;wsdl=true</a:t>
            </a:r>
          </a:p>
          <a:p>
            <a:pPr lvl="1"/>
            <a:r>
              <a:rPr lang="en-US" dirty="0" smtClean="0"/>
              <a:t>Operation</a:t>
            </a:r>
          </a:p>
          <a:p>
            <a:pPr lvl="2"/>
            <a:r>
              <a:rPr lang="en-US" dirty="0" smtClean="0"/>
              <a:t>GetProperties</a:t>
            </a:r>
          </a:p>
          <a:p>
            <a:pPr lvl="2"/>
            <a:r>
              <a:rPr lang="en-US" dirty="0" smtClean="0"/>
              <a:t>UpdateWorkItem</a:t>
            </a:r>
          </a:p>
          <a:p>
            <a:endParaRPr lang="en-US" dirty="0" smtClean="0"/>
          </a:p>
          <a:p>
            <a:endParaRPr lang="en-US" alt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Interface</a:t>
            </a:r>
            <a:endParaRPr lang="en-US" dirty="0"/>
          </a:p>
        </p:txBody>
      </p:sp>
      <p:sp>
        <p:nvSpPr>
          <p:cNvPr id="3" name="Content Placeholder 2"/>
          <p:cNvSpPr>
            <a:spLocks noGrp="1"/>
          </p:cNvSpPr>
          <p:nvPr>
            <p:ph idx="1"/>
          </p:nvPr>
        </p:nvSpPr>
        <p:spPr/>
        <p:txBody>
          <a:bodyPr/>
          <a:lstStyle/>
          <a:p>
            <a:r>
              <a:rPr lang="en-US" altLang="en-US" dirty="0" smtClean="0"/>
              <a:t>Process Instance Web Services</a:t>
            </a:r>
          </a:p>
          <a:p>
            <a:pPr lvl="1"/>
            <a:r>
              <a:rPr lang="en-US" dirty="0" smtClean="0"/>
              <a:t>WSDL URL</a:t>
            </a:r>
          </a:p>
          <a:p>
            <a:pPr lvl="2"/>
            <a:r>
              <a:rPr lang="en-US" altLang="en-US" dirty="0" smtClean="0"/>
              <a:t>&lt;ServerBaseURL&gt;/_wfxml/&lt;tenant name&gt;/service/p&lt;</a:t>
            </a:r>
            <a:r>
              <a:rPr lang="en-US" altLang="en-US" dirty="0" err="1" smtClean="0"/>
              <a:t>processInstanceID</a:t>
            </a:r>
            <a:r>
              <a:rPr lang="en-US" altLang="en-US" dirty="0" smtClean="0"/>
              <a:t>&gt;?appId=&lt;application ID&gt;&amp;wsdl=true</a:t>
            </a:r>
          </a:p>
          <a:p>
            <a:pPr lvl="1"/>
            <a:r>
              <a:rPr lang="en-US" dirty="0" smtClean="0"/>
              <a:t>Operation</a:t>
            </a:r>
          </a:p>
          <a:p>
            <a:pPr lvl="2"/>
            <a:r>
              <a:rPr lang="en-US" dirty="0" err="1" smtClean="0"/>
              <a:t>GetDetails</a:t>
            </a:r>
            <a:endParaRPr lang="en-US" dirty="0" smtClean="0"/>
          </a:p>
          <a:p>
            <a:pPr lvl="2"/>
            <a:r>
              <a:rPr lang="en-US" dirty="0" err="1" smtClean="0"/>
              <a:t>UpdateDataItems</a:t>
            </a:r>
            <a:endParaRPr lang="en-US" dirty="0" smtClean="0"/>
          </a:p>
          <a:p>
            <a:pPr lvl="2"/>
            <a:r>
              <a:rPr lang="en-US" dirty="0" err="1" smtClean="0"/>
              <a:t>ChangeState</a:t>
            </a:r>
            <a:endParaRPr lang="en-US" dirty="0" smtClean="0"/>
          </a:p>
          <a:p>
            <a:pPr>
              <a:buNone/>
            </a:pPr>
            <a:endParaRPr lang="en-US" dirty="0" smtClean="0"/>
          </a:p>
          <a:p>
            <a:endParaRPr lang="en-US" altLang="en-US" dirty="0" smtClean="0"/>
          </a:p>
          <a:p>
            <a:endParaRPr lang="en-US" dirty="0" smtClean="0"/>
          </a:p>
          <a:p>
            <a:endParaRPr lang="en-US" dirty="0" smtClean="0"/>
          </a:p>
          <a:p>
            <a:pPr lvl="1"/>
            <a:endParaRPr lang="en-US" dirty="0" smtClean="0"/>
          </a:p>
          <a:p>
            <a:pPr lvl="1"/>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2" descr="log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5215" y="4351285"/>
            <a:ext cx="7598979" cy="86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Tag Slide.png"/>
          <p:cNvPicPr>
            <a:picLocks noChangeAspect="1"/>
          </p:cNvPicPr>
          <p:nvPr/>
        </p:nvPicPr>
        <p:blipFill>
          <a:blip r:embed="rId4" cstate="print"/>
          <a:stretch>
            <a:fillRect/>
          </a:stretch>
        </p:blipFill>
        <p:spPr>
          <a:xfrm>
            <a:off x="2029" y="0"/>
            <a:ext cx="9139943" cy="68580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General</a:t>
            </a:r>
            <a:endParaRPr lang="en-US" dirty="0"/>
          </a:p>
        </p:txBody>
      </p:sp>
      <p:sp>
        <p:nvSpPr>
          <p:cNvPr id="3" name="Content Placeholder 2"/>
          <p:cNvSpPr>
            <a:spLocks noGrp="1"/>
          </p:cNvSpPr>
          <p:nvPr>
            <p:ph idx="1"/>
          </p:nvPr>
        </p:nvSpPr>
        <p:spPr/>
        <p:txBody>
          <a:bodyPr/>
          <a:lstStyle/>
          <a:p>
            <a:r>
              <a:rPr lang="en-AU" dirty="0" smtClean="0"/>
              <a:t>Web service can also be browsed and located on UDDI</a:t>
            </a:r>
            <a:endParaRPr lang="en-AU" dirty="0"/>
          </a:p>
        </p:txBody>
      </p:sp>
      <p:pic>
        <p:nvPicPr>
          <p:cNvPr id="249858" name="Picture 2"/>
          <p:cNvPicPr>
            <a:picLocks noChangeAspect="1" noChangeArrowheads="1"/>
          </p:cNvPicPr>
          <p:nvPr/>
        </p:nvPicPr>
        <p:blipFill>
          <a:blip r:embed="rId3" cstate="print"/>
          <a:srcRect/>
          <a:stretch>
            <a:fillRect/>
          </a:stretch>
        </p:blipFill>
        <p:spPr bwMode="auto">
          <a:xfrm>
            <a:off x="507163" y="1454013"/>
            <a:ext cx="7108951" cy="47367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Operations</a:t>
            </a:r>
            <a:endParaRPr lang="en-US" dirty="0"/>
          </a:p>
        </p:txBody>
      </p:sp>
      <p:sp>
        <p:nvSpPr>
          <p:cNvPr id="3" name="Content Placeholder 2"/>
          <p:cNvSpPr>
            <a:spLocks noGrp="1"/>
          </p:cNvSpPr>
          <p:nvPr>
            <p:ph idx="1"/>
          </p:nvPr>
        </p:nvSpPr>
        <p:spPr/>
        <p:txBody>
          <a:bodyPr/>
          <a:lstStyle/>
          <a:p>
            <a:r>
              <a:rPr lang="en-US" dirty="0" smtClean="0"/>
              <a:t>Select Service, Port and Operations from the dropdowns</a:t>
            </a:r>
          </a:p>
          <a:p>
            <a:r>
              <a:rPr lang="en-US" dirty="0" smtClean="0"/>
              <a:t>Dropdown values are populated from WSDL</a:t>
            </a:r>
          </a:p>
          <a:p>
            <a:r>
              <a:rPr lang="en-US" dirty="0" smtClean="0"/>
              <a:t>Endpoint can be dynamically specified using a UDA or an application variable.</a:t>
            </a:r>
          </a:p>
          <a:p>
            <a:endParaRPr lang="en-US" dirty="0" smtClean="0"/>
          </a:p>
        </p:txBody>
      </p:sp>
      <p:pic>
        <p:nvPicPr>
          <p:cNvPr id="1861634" name="Picture 2"/>
          <p:cNvPicPr>
            <a:picLocks noChangeAspect="1" noChangeArrowheads="1"/>
          </p:cNvPicPr>
          <p:nvPr/>
        </p:nvPicPr>
        <p:blipFill>
          <a:blip r:embed="rId3" cstate="print"/>
          <a:srcRect/>
          <a:stretch>
            <a:fillRect/>
          </a:stretch>
        </p:blipFill>
        <p:spPr bwMode="auto">
          <a:xfrm>
            <a:off x="446567" y="2806331"/>
            <a:ext cx="5428364" cy="348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Input</a:t>
            </a:r>
            <a:endParaRPr lang="en-US" dirty="0"/>
          </a:p>
        </p:txBody>
      </p:sp>
      <p:sp>
        <p:nvSpPr>
          <p:cNvPr id="3" name="Content Placeholder 2"/>
          <p:cNvSpPr>
            <a:spLocks noGrp="1"/>
          </p:cNvSpPr>
          <p:nvPr>
            <p:ph idx="1"/>
          </p:nvPr>
        </p:nvSpPr>
        <p:spPr/>
        <p:txBody>
          <a:bodyPr/>
          <a:lstStyle/>
          <a:p>
            <a:r>
              <a:rPr lang="en-US" dirty="0" smtClean="0"/>
              <a:t>Input is the input payload for the service invocation.</a:t>
            </a:r>
          </a:p>
          <a:p>
            <a:r>
              <a:rPr lang="en-US" dirty="0" smtClean="0"/>
              <a:t>Input can be read from an XML UDA, typed-in or constructed using UDAs</a:t>
            </a:r>
          </a:p>
          <a:p>
            <a:r>
              <a:rPr lang="en-US" dirty="0" smtClean="0"/>
              <a:t>For using XML UDA as input, select the checkbox, “Pick SOAP Request from UDA” and select UDA from dropdown</a:t>
            </a:r>
          </a:p>
          <a:p>
            <a:pPr>
              <a:buNone/>
            </a:pPr>
            <a:endParaRPr lang="en-US" sz="2000" dirty="0"/>
          </a:p>
        </p:txBody>
      </p:sp>
      <p:pic>
        <p:nvPicPr>
          <p:cNvPr id="252930" name="Picture 2"/>
          <p:cNvPicPr>
            <a:picLocks noChangeAspect="1" noChangeArrowheads="1"/>
          </p:cNvPicPr>
          <p:nvPr/>
        </p:nvPicPr>
        <p:blipFill>
          <a:blip r:embed="rId3" cstate="print"/>
          <a:srcRect/>
          <a:stretch>
            <a:fillRect/>
          </a:stretch>
        </p:blipFill>
        <p:spPr bwMode="auto">
          <a:xfrm>
            <a:off x="455113" y="2971326"/>
            <a:ext cx="5341719" cy="34417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Input</a:t>
            </a:r>
            <a:endParaRPr lang="en-US" dirty="0"/>
          </a:p>
        </p:txBody>
      </p:sp>
      <p:sp>
        <p:nvSpPr>
          <p:cNvPr id="3" name="Content Placeholder 2"/>
          <p:cNvSpPr>
            <a:spLocks noGrp="1"/>
          </p:cNvSpPr>
          <p:nvPr>
            <p:ph idx="1"/>
          </p:nvPr>
        </p:nvSpPr>
        <p:spPr/>
        <p:txBody>
          <a:bodyPr/>
          <a:lstStyle/>
          <a:p>
            <a:r>
              <a:rPr lang="en-US" dirty="0" smtClean="0"/>
              <a:t>Using UDAs</a:t>
            </a:r>
          </a:p>
          <a:p>
            <a:pPr lvl="1"/>
            <a:r>
              <a:rPr lang="en-US" dirty="0" smtClean="0"/>
              <a:t>Based on the input information from WSDL and selected operations, XPath table is populated</a:t>
            </a:r>
          </a:p>
          <a:p>
            <a:pPr lvl="1"/>
            <a:r>
              <a:rPr lang="en-US" dirty="0" smtClean="0"/>
              <a:t>Select UDA in each row to update the attribute value</a:t>
            </a:r>
          </a:p>
          <a:p>
            <a:r>
              <a:rPr lang="en-US" dirty="0" smtClean="0"/>
              <a:t>XML</a:t>
            </a:r>
          </a:p>
          <a:p>
            <a:pPr lvl="1"/>
            <a:r>
              <a:rPr lang="en-US" dirty="0" smtClean="0"/>
              <a:t>Select XML button, it shows the free text editor with default input XML</a:t>
            </a:r>
          </a:p>
          <a:p>
            <a:pPr lvl="1"/>
            <a:r>
              <a:rPr lang="en-US" dirty="0" smtClean="0"/>
              <a:t>Update XML as required.</a:t>
            </a:r>
          </a:p>
          <a:p>
            <a:pPr lvl="1"/>
            <a:r>
              <a:rPr lang="en-US" dirty="0" smtClean="0"/>
              <a:t>Attribute values can be hardcoded</a:t>
            </a:r>
          </a:p>
          <a:p>
            <a:pPr lvl="1"/>
            <a:r>
              <a:rPr lang="en-US" dirty="0" smtClean="0"/>
              <a:t>To use UDAs for attribute values</a:t>
            </a:r>
          </a:p>
          <a:p>
            <a:pPr lvl="1">
              <a:buNone/>
            </a:pPr>
            <a:r>
              <a:rPr lang="en-US" dirty="0" smtClean="0"/>
              <a:t>	</a:t>
            </a:r>
            <a:r>
              <a:rPr lang="en-US" i="1" dirty="0" smtClean="0"/>
              <a:t>{{Field </a:t>
            </a:r>
            <a:r>
              <a:rPr lang="en-US" b="1" i="1" dirty="0" smtClean="0"/>
              <a:t>&lt;uda_name&gt;</a:t>
            </a:r>
            <a:r>
              <a:rPr lang="en-US" i="1" dirty="0" smtClean="0"/>
              <a:t>}}</a:t>
            </a:r>
          </a:p>
          <a:p>
            <a:pPr>
              <a:buNone/>
            </a:pPr>
            <a:endParaRPr lang="en-US" sz="2000" dirty="0"/>
          </a:p>
        </p:txBody>
      </p:sp>
      <p:pic>
        <p:nvPicPr>
          <p:cNvPr id="1862658" name="Picture 2"/>
          <p:cNvPicPr>
            <a:picLocks noChangeAspect="1" noChangeArrowheads="1"/>
          </p:cNvPicPr>
          <p:nvPr/>
        </p:nvPicPr>
        <p:blipFill>
          <a:blip r:embed="rId3" cstate="print"/>
          <a:srcRect/>
          <a:stretch>
            <a:fillRect/>
          </a:stretch>
        </p:blipFill>
        <p:spPr bwMode="auto">
          <a:xfrm>
            <a:off x="744278" y="4748656"/>
            <a:ext cx="4588827" cy="1601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Output</a:t>
            </a:r>
            <a:endParaRPr lang="en-US" dirty="0"/>
          </a:p>
        </p:txBody>
      </p:sp>
      <p:sp>
        <p:nvSpPr>
          <p:cNvPr id="3" name="Content Placeholder 2"/>
          <p:cNvSpPr>
            <a:spLocks noGrp="1"/>
          </p:cNvSpPr>
          <p:nvPr>
            <p:ph idx="1"/>
          </p:nvPr>
        </p:nvSpPr>
        <p:spPr/>
        <p:txBody>
          <a:bodyPr/>
          <a:lstStyle/>
          <a:p>
            <a:r>
              <a:rPr lang="en-AU" dirty="0" smtClean="0"/>
              <a:t>Output from web service, or response processing can be configured in this section.</a:t>
            </a:r>
          </a:p>
          <a:p>
            <a:pPr lvl="1"/>
            <a:r>
              <a:rPr lang="en-AU" dirty="0" smtClean="0"/>
              <a:t>Store response in an XML UDA</a:t>
            </a:r>
          </a:p>
          <a:p>
            <a:pPr lvl="1"/>
            <a:r>
              <a:rPr lang="en-AU" dirty="0" smtClean="0"/>
              <a:t>Extract data from response using XPath and store in UDAs</a:t>
            </a:r>
            <a:endParaRPr lang="en-AU" dirty="0"/>
          </a:p>
        </p:txBody>
      </p:sp>
      <p:pic>
        <p:nvPicPr>
          <p:cNvPr id="254978" name="Picture 2"/>
          <p:cNvPicPr>
            <a:picLocks noChangeAspect="1" noChangeArrowheads="1"/>
          </p:cNvPicPr>
          <p:nvPr/>
        </p:nvPicPr>
        <p:blipFill>
          <a:blip r:embed="rId3" cstate="print"/>
          <a:srcRect/>
          <a:stretch>
            <a:fillRect/>
          </a:stretch>
        </p:blipFill>
        <p:spPr bwMode="auto">
          <a:xfrm>
            <a:off x="733646" y="2492560"/>
            <a:ext cx="5832291" cy="37521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Setting: Security</a:t>
            </a:r>
            <a:endParaRPr lang="en-US" dirty="0"/>
          </a:p>
        </p:txBody>
      </p:sp>
      <p:sp>
        <p:nvSpPr>
          <p:cNvPr id="3" name="Content Placeholder 2"/>
          <p:cNvSpPr>
            <a:spLocks noGrp="1"/>
          </p:cNvSpPr>
          <p:nvPr>
            <p:ph idx="1"/>
          </p:nvPr>
        </p:nvSpPr>
        <p:spPr/>
        <p:txBody>
          <a:bodyPr/>
          <a:lstStyle/>
          <a:p>
            <a:r>
              <a:rPr lang="en-US" dirty="0" smtClean="0"/>
              <a:t>If web service requires authentication, username/password can be specified in Security tab</a:t>
            </a:r>
          </a:p>
          <a:p>
            <a:r>
              <a:rPr lang="en-US" dirty="0" smtClean="0"/>
              <a:t>Test tab allows to test the service in Studio</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IBPM INT 1 (F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9438</TotalTime>
  <Words>3186</Words>
  <Application>Microsoft Office PowerPoint</Application>
  <PresentationFormat>On-screen Show (4:3)</PresentationFormat>
  <Paragraphs>397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IBPM INT 1 (FAST)</vt:lpstr>
      <vt:lpstr>Integration</vt:lpstr>
      <vt:lpstr>Web Service Node</vt:lpstr>
      <vt:lpstr>Web Services Setting: General</vt:lpstr>
      <vt:lpstr>Web Services Setting: General</vt:lpstr>
      <vt:lpstr>Web Services Setting: Operations</vt:lpstr>
      <vt:lpstr>Web Services Setting: Input</vt:lpstr>
      <vt:lpstr>Web Services Setting: Input</vt:lpstr>
      <vt:lpstr>Web Services Setting: Output</vt:lpstr>
      <vt:lpstr>Web Services Setting: Security</vt:lpstr>
      <vt:lpstr>Database Action</vt:lpstr>
      <vt:lpstr>Data source Configuration</vt:lpstr>
      <vt:lpstr>DB Action: Settings</vt:lpstr>
      <vt:lpstr>Agents</vt:lpstr>
      <vt:lpstr>Creating Agents</vt:lpstr>
      <vt:lpstr>Agent Config File</vt:lpstr>
      <vt:lpstr>Agent Class</vt:lpstr>
      <vt:lpstr>Assigning Agent to a Node</vt:lpstr>
      <vt:lpstr>Trigger and Listener</vt:lpstr>
      <vt:lpstr>File Trigger and Listener</vt:lpstr>
      <vt:lpstr>Listener Configuration</vt:lpstr>
      <vt:lpstr>Listener Configuration</vt:lpstr>
      <vt:lpstr>Trigger </vt:lpstr>
      <vt:lpstr>Trigger Settings: Event </vt:lpstr>
      <vt:lpstr>Trigger Settings: Data Mapping</vt:lpstr>
      <vt:lpstr>Trigger Settings: Process Instance Selection</vt:lpstr>
      <vt:lpstr>Trigger Settings: Choice Selection</vt:lpstr>
      <vt:lpstr>Email Listener</vt:lpstr>
      <vt:lpstr>Email Trigger</vt:lpstr>
      <vt:lpstr>Access Key</vt:lpstr>
      <vt:lpstr>Email Notification</vt:lpstr>
      <vt:lpstr>Email Notification</vt:lpstr>
      <vt:lpstr>Email Notification Message</vt:lpstr>
      <vt:lpstr>Send Email to Complete Task</vt:lpstr>
      <vt:lpstr>Process as Web Service</vt:lpstr>
      <vt:lpstr>Web Service Interface</vt:lpstr>
      <vt:lpstr>Web Service Interface</vt:lpstr>
      <vt:lpstr>Web Service Interface</vt:lpstr>
      <vt:lpstr>Slide 38</vt:lpstr>
    </vt:vector>
  </TitlesOfParts>
  <Company>Fujitsu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 Concepts</dc:title>
  <dc:creator>Tony</dc:creator>
  <cp:lastModifiedBy>Fujitsu</cp:lastModifiedBy>
  <cp:revision>783</cp:revision>
  <cp:lastPrinted>2000-03-15T23:39:50Z</cp:lastPrinted>
  <dcterms:created xsi:type="dcterms:W3CDTF">1995-06-02T22:11:14Z</dcterms:created>
  <dcterms:modified xsi:type="dcterms:W3CDTF">2012-03-12T12:19:59Z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6/17/97</vt:lpwstr>
  </property>
</Properties>
</file>